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681" r:id="rId6"/>
    <p:sldMasterId id="2147483687" r:id="rId7"/>
  </p:sldMasterIdLst>
  <p:notesMasterIdLst>
    <p:notesMasterId r:id="rId54"/>
  </p:notesMasterIdLst>
  <p:handoutMasterIdLst>
    <p:handoutMasterId r:id="rId55"/>
  </p:handoutMasterIdLst>
  <p:sldIdLst>
    <p:sldId id="256" r:id="rId8"/>
    <p:sldId id="258" r:id="rId9"/>
    <p:sldId id="259" r:id="rId10"/>
    <p:sldId id="265" r:id="rId11"/>
    <p:sldId id="260" r:id="rId12"/>
    <p:sldId id="261" r:id="rId13"/>
    <p:sldId id="262" r:id="rId14"/>
    <p:sldId id="343" r:id="rId15"/>
    <p:sldId id="361" r:id="rId16"/>
    <p:sldId id="362" r:id="rId17"/>
    <p:sldId id="273" r:id="rId18"/>
    <p:sldId id="263" r:id="rId19"/>
    <p:sldId id="268" r:id="rId20"/>
    <p:sldId id="275" r:id="rId21"/>
    <p:sldId id="269" r:id="rId22"/>
    <p:sldId id="280" r:id="rId23"/>
    <p:sldId id="281" r:id="rId24"/>
    <p:sldId id="274" r:id="rId25"/>
    <p:sldId id="271" r:id="rId26"/>
    <p:sldId id="272" r:id="rId27"/>
    <p:sldId id="264" r:id="rId28"/>
    <p:sldId id="278" r:id="rId29"/>
    <p:sldId id="282" r:id="rId30"/>
    <p:sldId id="277" r:id="rId31"/>
    <p:sldId id="363" r:id="rId32"/>
    <p:sldId id="364" r:id="rId33"/>
    <p:sldId id="279" r:id="rId34"/>
    <p:sldId id="365" r:id="rId35"/>
    <p:sldId id="366" r:id="rId36"/>
    <p:sldId id="367" r:id="rId37"/>
    <p:sldId id="368" r:id="rId38"/>
    <p:sldId id="290" r:id="rId39"/>
    <p:sldId id="286" r:id="rId40"/>
    <p:sldId id="285" r:id="rId41"/>
    <p:sldId id="288" r:id="rId42"/>
    <p:sldId id="289" r:id="rId43"/>
    <p:sldId id="369" r:id="rId44"/>
    <p:sldId id="266" r:id="rId45"/>
    <p:sldId id="267" r:id="rId46"/>
    <p:sldId id="370" r:id="rId47"/>
    <p:sldId id="374" r:id="rId48"/>
    <p:sldId id="291" r:id="rId49"/>
    <p:sldId id="371" r:id="rId50"/>
    <p:sldId id="373" r:id="rId51"/>
    <p:sldId id="375" r:id="rId52"/>
    <p:sldId id="257" r:id="rId5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635"/>
    <a:srgbClr val="762123"/>
    <a:srgbClr val="EC821C"/>
    <a:srgbClr val="CBF5DC"/>
    <a:srgbClr val="93E9B6"/>
    <a:srgbClr val="F6C798"/>
    <a:srgbClr val="E49C9E"/>
    <a:srgbClr val="156834"/>
    <a:srgbClr val="DA787A"/>
    <a:srgbClr val="1567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7" autoAdjust="0"/>
    <p:restoredTop sz="93381" autoAdjust="0"/>
  </p:normalViewPr>
  <p:slideViewPr>
    <p:cSldViewPr>
      <p:cViewPr varScale="1">
        <p:scale>
          <a:sx n="116" d="100"/>
          <a:sy n="116" d="100"/>
        </p:scale>
        <p:origin x="880" y="2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922" y="-96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viewProps" Target="viewProps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/>
              <a:t>a. Northern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48892572638947"/>
          <c:y val="2.5428331875182269E-2"/>
          <c:w val="0.84010406593912601"/>
          <c:h val="0.79635863225430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Sheet4!$A$13</c:f>
              <c:strCache>
                <c:ptCount val="1"/>
                <c:pt idx="0">
                  <c:v>30x15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Sheet4!$B$11:$E$12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Sheet4!$B$13:$E$13</c:f>
              <c:numCache>
                <c:formatCode>0.0</c:formatCode>
                <c:ptCount val="4"/>
                <c:pt idx="0">
                  <c:v>48.717948717948715</c:v>
                </c:pt>
                <c:pt idx="1">
                  <c:v>40</c:v>
                </c:pt>
                <c:pt idx="2">
                  <c:v>37.5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BA-4802-BEF2-8D0938782965}"/>
            </c:ext>
          </c:extLst>
        </c:ser>
        <c:ser>
          <c:idx val="1"/>
          <c:order val="1"/>
          <c:tx>
            <c:strRef>
              <c:f>Sheet4!$A$14</c:f>
              <c:strCache>
                <c:ptCount val="1"/>
                <c:pt idx="0">
                  <c:v>45x15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Sheet4!$B$11:$E$12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Sheet4!$B$14:$E$14</c:f>
              <c:numCache>
                <c:formatCode>0.0</c:formatCode>
                <c:ptCount val="4"/>
                <c:pt idx="0">
                  <c:v>21.794871794871796</c:v>
                </c:pt>
                <c:pt idx="1">
                  <c:v>31.666666666666664</c:v>
                </c:pt>
                <c:pt idx="2">
                  <c:v>26.388888888888889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BA-4802-BEF2-8D0938782965}"/>
            </c:ext>
          </c:extLst>
        </c:ser>
        <c:ser>
          <c:idx val="2"/>
          <c:order val="2"/>
          <c:tx>
            <c:strRef>
              <c:f>Sheet4!$A$15</c:f>
              <c:strCache>
                <c:ptCount val="1"/>
                <c:pt idx="0">
                  <c:v>60x15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Sheet4!$B$11:$E$12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Sheet4!$B$15:$E$15</c:f>
              <c:numCache>
                <c:formatCode>0.0</c:formatCode>
                <c:ptCount val="4"/>
                <c:pt idx="0">
                  <c:v>16.666666666666664</c:v>
                </c:pt>
                <c:pt idx="1">
                  <c:v>16.666666666666664</c:v>
                </c:pt>
                <c:pt idx="2">
                  <c:v>18.055555555555554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0BA-4802-BEF2-8D0938782965}"/>
            </c:ext>
          </c:extLst>
        </c:ser>
        <c:ser>
          <c:idx val="3"/>
          <c:order val="3"/>
          <c:tx>
            <c:strRef>
              <c:f>Sheet4!$A$16</c:f>
              <c:strCache>
                <c:ptCount val="1"/>
                <c:pt idx="0">
                  <c:v>75x15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Sheet4!$B$11:$E$12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Sheet4!$B$16:$E$16</c:f>
              <c:numCache>
                <c:formatCode>0.0</c:formatCode>
                <c:ptCount val="4"/>
                <c:pt idx="0">
                  <c:v>12.820512820512819</c:v>
                </c:pt>
                <c:pt idx="1">
                  <c:v>11.666666666666666</c:v>
                </c:pt>
                <c:pt idx="2">
                  <c:v>18.055555555555554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0BA-4802-BEF2-8D09387829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57024768"/>
        <c:axId val="757025096"/>
      </c:barChart>
      <c:catAx>
        <c:axId val="75702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7025096"/>
        <c:crosses val="autoZero"/>
        <c:auto val="1"/>
        <c:lblAlgn val="ctr"/>
        <c:lblOffset val="100"/>
        <c:noMultiLvlLbl val="0"/>
      </c:catAx>
      <c:valAx>
        <c:axId val="7570250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Number</a:t>
                </a:r>
                <a:r>
                  <a:rPr lang="en-US" sz="1400" baseline="0"/>
                  <a:t> of farmers (%)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57024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108622079542485"/>
          <c:y val="2.6881218336080086E-2"/>
          <c:w val="0.13486899663857807"/>
          <c:h val="0.285477934444240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/>
              <a:t>b. Upper East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973397393122469"/>
          <c:y val="2.5428331875182269E-2"/>
          <c:w val="0.81074780906623967"/>
          <c:h val="0.796358632254301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Sheet4!$A$31</c:f>
              <c:strCache>
                <c:ptCount val="1"/>
                <c:pt idx="0">
                  <c:v>30x15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Sheet4!$B$29:$E$30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Sheet4!$B$31:$E$31</c:f>
              <c:numCache>
                <c:formatCode>0.0</c:formatCode>
                <c:ptCount val="4"/>
                <c:pt idx="0">
                  <c:v>50</c:v>
                </c:pt>
                <c:pt idx="1">
                  <c:v>33.333333333333329</c:v>
                </c:pt>
                <c:pt idx="2">
                  <c:v>26.666666666666668</c:v>
                </c:pt>
                <c:pt idx="3">
                  <c:v>57.142857142857139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6-491A-9F88-EDC3B0908968}"/>
            </c:ext>
          </c:extLst>
        </c:ser>
        <c:ser>
          <c:idx val="1"/>
          <c:order val="1"/>
          <c:tx>
            <c:strRef>
              <c:f>Sheet4!$A$32</c:f>
              <c:strCache>
                <c:ptCount val="1"/>
                <c:pt idx="0">
                  <c:v>45x15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Sheet4!$B$29:$E$30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Sheet4!$B$32:$E$32</c:f>
              <c:numCache>
                <c:formatCode>0.0</c:formatCode>
                <c:ptCount val="4"/>
                <c:pt idx="0">
                  <c:v>7.6923076923076925</c:v>
                </c:pt>
                <c:pt idx="1">
                  <c:v>43.333333333333336</c:v>
                </c:pt>
                <c:pt idx="2">
                  <c:v>17.777777777777779</c:v>
                </c:pt>
                <c:pt idx="3">
                  <c:v>14.285714285714285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96-491A-9F88-EDC3B0908968}"/>
            </c:ext>
          </c:extLst>
        </c:ser>
        <c:ser>
          <c:idx val="2"/>
          <c:order val="2"/>
          <c:tx>
            <c:strRef>
              <c:f>Sheet4!$A$33</c:f>
              <c:strCache>
                <c:ptCount val="1"/>
                <c:pt idx="0">
                  <c:v>60x15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Sheet4!$B$29:$E$30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Sheet4!$B$33:$E$33</c:f>
              <c:numCache>
                <c:formatCode>0.0</c:formatCode>
                <c:ptCount val="4"/>
                <c:pt idx="0">
                  <c:v>26.923076923076923</c:v>
                </c:pt>
                <c:pt idx="1">
                  <c:v>16.666666666666664</c:v>
                </c:pt>
                <c:pt idx="2">
                  <c:v>35.555555555555557</c:v>
                </c:pt>
                <c:pt idx="3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96-491A-9F88-EDC3B0908968}"/>
            </c:ext>
          </c:extLst>
        </c:ser>
        <c:ser>
          <c:idx val="3"/>
          <c:order val="3"/>
          <c:tx>
            <c:strRef>
              <c:f>Sheet4!$A$34</c:f>
              <c:strCache>
                <c:ptCount val="1"/>
                <c:pt idx="0">
                  <c:v>75x15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Sheet4!$B$29:$E$30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Sheet4!$B$34:$E$34</c:f>
              <c:numCache>
                <c:formatCode>0.0</c:formatCode>
                <c:ptCount val="4"/>
                <c:pt idx="0">
                  <c:v>15.384615384615385</c:v>
                </c:pt>
                <c:pt idx="1">
                  <c:v>6.666666666666667</c:v>
                </c:pt>
                <c:pt idx="2">
                  <c:v>20</c:v>
                </c:pt>
                <c:pt idx="3">
                  <c:v>7.1428571428571423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96-491A-9F88-EDC3B09089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9225032"/>
        <c:axId val="729223720"/>
      </c:barChart>
      <c:catAx>
        <c:axId val="729225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9223720"/>
        <c:crosses val="autoZero"/>
        <c:auto val="1"/>
        <c:lblAlgn val="ctr"/>
        <c:lblOffset val="100"/>
        <c:noMultiLvlLbl val="0"/>
      </c:catAx>
      <c:valAx>
        <c:axId val="7292237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Number</a:t>
                </a:r>
                <a:r>
                  <a:rPr lang="en-US" sz="1400" baseline="0"/>
                  <a:t> of farmers (%)</a:t>
                </a:r>
                <a:endParaRPr lang="en-US" sz="1400"/>
              </a:p>
            </c:rich>
          </c:tx>
          <c:layout>
            <c:manualLayout>
              <c:xMode val="edge"/>
              <c:yMode val="edge"/>
              <c:x val="3.6473597579963518E-2"/>
              <c:y val="0.179591353164187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9225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894701721606837"/>
          <c:y val="3.9790354330708662E-2"/>
          <c:w val="0.13105298278393168"/>
          <c:h val="0.331020705745115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400" b="1"/>
              <a:t>c. Upper West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01410205080297"/>
          <c:y val="2.8194444444444459E-2"/>
          <c:w val="0.82957894034432134"/>
          <c:h val="0.78709937299504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Sheet4!$A$49</c:f>
              <c:strCache>
                <c:ptCount val="1"/>
                <c:pt idx="0">
                  <c:v>30x15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Sheet4!$B$47:$E$48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Sheet4!$B$49:$E$49</c:f>
              <c:numCache>
                <c:formatCode>0.0</c:formatCode>
                <c:ptCount val="4"/>
                <c:pt idx="0" formatCode="General">
                  <c:v>64.285714285714292</c:v>
                </c:pt>
                <c:pt idx="1">
                  <c:v>25.925925925925924</c:v>
                </c:pt>
                <c:pt idx="2">
                  <c:v>41.121495327102799</c:v>
                </c:pt>
                <c:pt idx="3">
                  <c:v>51.219512195121951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71-4504-8283-6FAA42702B8B}"/>
            </c:ext>
          </c:extLst>
        </c:ser>
        <c:ser>
          <c:idx val="1"/>
          <c:order val="1"/>
          <c:tx>
            <c:strRef>
              <c:f>Sheet4!$A$50</c:f>
              <c:strCache>
                <c:ptCount val="1"/>
                <c:pt idx="0">
                  <c:v>45x15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Sheet4!$B$47:$E$48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Sheet4!$B$50:$E$50</c:f>
              <c:numCache>
                <c:formatCode>0.0</c:formatCode>
                <c:ptCount val="4"/>
                <c:pt idx="0" formatCode="General">
                  <c:v>35.714285714285715</c:v>
                </c:pt>
                <c:pt idx="1">
                  <c:v>48.148148148148145</c:v>
                </c:pt>
                <c:pt idx="2">
                  <c:v>40.186915887850468</c:v>
                </c:pt>
                <c:pt idx="3">
                  <c:v>39.024390243902438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71-4504-8283-6FAA42702B8B}"/>
            </c:ext>
          </c:extLst>
        </c:ser>
        <c:ser>
          <c:idx val="2"/>
          <c:order val="2"/>
          <c:tx>
            <c:strRef>
              <c:f>Sheet4!$A$51</c:f>
              <c:strCache>
                <c:ptCount val="1"/>
                <c:pt idx="0">
                  <c:v>60x15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Sheet4!$B$47:$E$48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Sheet4!$B$51:$E$51</c:f>
              <c:numCache>
                <c:formatCode>0.0</c:formatCode>
                <c:ptCount val="4"/>
                <c:pt idx="0" formatCode="General">
                  <c:v>0</c:v>
                </c:pt>
                <c:pt idx="1">
                  <c:v>25.925925925925924</c:v>
                </c:pt>
                <c:pt idx="2">
                  <c:v>14.953271028037381</c:v>
                </c:pt>
                <c:pt idx="3">
                  <c:v>9.7560975609756095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771-4504-8283-6FAA42702B8B}"/>
            </c:ext>
          </c:extLst>
        </c:ser>
        <c:ser>
          <c:idx val="3"/>
          <c:order val="3"/>
          <c:tx>
            <c:strRef>
              <c:f>Sheet4!$A$52</c:f>
              <c:strCache>
                <c:ptCount val="1"/>
                <c:pt idx="0">
                  <c:v>75x15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Sheet4!$B$47:$E$48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Sheet4!$B$52:$E$52</c:f>
              <c:numCache>
                <c:formatCode>0.0</c:formatCode>
                <c:ptCount val="4"/>
                <c:pt idx="0" formatCode="General">
                  <c:v>0</c:v>
                </c:pt>
                <c:pt idx="1">
                  <c:v>0</c:v>
                </c:pt>
                <c:pt idx="2">
                  <c:v>3.7383177570093453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771-4504-8283-6FAA42702B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2745128"/>
        <c:axId val="762742176"/>
      </c:barChart>
      <c:catAx>
        <c:axId val="762745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2742176"/>
        <c:crosses val="autoZero"/>
        <c:auto val="1"/>
        <c:lblAlgn val="ctr"/>
        <c:lblOffset val="100"/>
        <c:noMultiLvlLbl val="0"/>
      </c:catAx>
      <c:valAx>
        <c:axId val="7627421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Number</a:t>
                </a:r>
                <a:r>
                  <a:rPr lang="en-US" sz="1400" baseline="0"/>
                  <a:t> of farmer (%)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2745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721015169713956"/>
          <c:y val="3.3455285814894764E-2"/>
          <c:w val="0.12540326526980738"/>
          <c:h val="0.284561926969036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a. Northern</a:t>
            </a:r>
          </a:p>
        </c:rich>
      </c:tx>
      <c:layout>
        <c:manualLayout>
          <c:xMode val="edge"/>
          <c:yMode val="edge"/>
          <c:x val="0.31158747397954561"/>
          <c:y val="3.74999999999999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3727735541677979"/>
          <c:y val="3.2824074074074089E-2"/>
          <c:w val="0.84687053126979817"/>
          <c:h val="0.782469743365412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Sheet1!$A$27</c:f>
              <c:strCache>
                <c:ptCount val="1"/>
                <c:pt idx="0">
                  <c:v>No stripping</c:v>
                </c:pt>
              </c:strCache>
            </c:strRef>
          </c:tx>
          <c:spPr>
            <a:solidFill>
              <a:srgbClr val="0066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Sheet1!$B$25:$E$26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Sheet1!$B$27:$E$27</c:f>
              <c:numCache>
                <c:formatCode>0.0</c:formatCode>
                <c:ptCount val="4"/>
                <c:pt idx="0">
                  <c:v>22.988505747126435</c:v>
                </c:pt>
                <c:pt idx="1">
                  <c:v>15.384615384615385</c:v>
                </c:pt>
                <c:pt idx="2">
                  <c:v>28.35820895522388</c:v>
                </c:pt>
                <c:pt idx="3">
                  <c:v>16.666666666666664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34-4D1A-B986-2266C5A57199}"/>
            </c:ext>
          </c:extLst>
        </c:ser>
        <c:ser>
          <c:idx val="1"/>
          <c:order val="1"/>
          <c:tx>
            <c:strRef>
              <c:f>Sheet1!$A$28</c:f>
              <c:strCache>
                <c:ptCount val="1"/>
                <c:pt idx="0">
                  <c:v>Tasseling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Sheet1!$B$25:$E$26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Sheet1!$B$28:$E$28</c:f>
              <c:numCache>
                <c:formatCode>0.0</c:formatCode>
                <c:ptCount val="4"/>
                <c:pt idx="0">
                  <c:v>26.436781609195403</c:v>
                </c:pt>
                <c:pt idx="1">
                  <c:v>34.615384615384613</c:v>
                </c:pt>
                <c:pt idx="2">
                  <c:v>28.35820895522388</c:v>
                </c:pt>
                <c:pt idx="3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34-4D1A-B986-2266C5A57199}"/>
            </c:ext>
          </c:extLst>
        </c:ser>
        <c:ser>
          <c:idx val="2"/>
          <c:order val="2"/>
          <c:tx>
            <c:strRef>
              <c:f>Sheet1!$A$29</c:f>
              <c:strCache>
                <c:ptCount val="1"/>
                <c:pt idx="0">
                  <c:v>Silking</c:v>
                </c:pt>
              </c:strCache>
            </c:strRef>
          </c:tx>
          <c:spPr>
            <a:solidFill>
              <a:srgbClr val="99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Sheet1!$B$25:$E$26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Sheet1!$B$29:$E$29</c:f>
              <c:numCache>
                <c:formatCode>0.0</c:formatCode>
                <c:ptCount val="4"/>
                <c:pt idx="0">
                  <c:v>50.574712643678168</c:v>
                </c:pt>
                <c:pt idx="1">
                  <c:v>50</c:v>
                </c:pt>
                <c:pt idx="2">
                  <c:v>43.283582089552233</c:v>
                </c:pt>
                <c:pt idx="3">
                  <c:v>61.904761904761905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034-4D1A-B986-2266C5A571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8567576"/>
        <c:axId val="518571184"/>
      </c:barChart>
      <c:catAx>
        <c:axId val="518567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571184"/>
        <c:crosses val="autoZero"/>
        <c:auto val="1"/>
        <c:lblAlgn val="ctr"/>
        <c:lblOffset val="100"/>
        <c:noMultiLvlLbl val="0"/>
      </c:catAx>
      <c:valAx>
        <c:axId val="5185711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Number</a:t>
                </a:r>
                <a:r>
                  <a:rPr lang="en-US" baseline="0" dirty="0"/>
                  <a:t> of farmers (%)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8567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542786677527363"/>
          <c:y val="4.6908792650918636E-2"/>
          <c:w val="0.26922047244094488"/>
          <c:h val="0.234376640419947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b. Upper  East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962712994209058"/>
          <c:y val="4.4675925925925918E-2"/>
          <c:w val="0.81618735158105238"/>
          <c:h val="0.711223033096472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Sheet1!$A$54</c:f>
              <c:strCache>
                <c:ptCount val="1"/>
                <c:pt idx="0">
                  <c:v>No stripping</c:v>
                </c:pt>
              </c:strCache>
            </c:strRef>
          </c:tx>
          <c:spPr>
            <a:solidFill>
              <a:srgbClr val="0066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Sheet1!$B$52:$E$53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Sheet1!$B$54:$E$54</c:f>
              <c:numCache>
                <c:formatCode>0.0</c:formatCode>
                <c:ptCount val="4"/>
                <c:pt idx="0">
                  <c:v>7.4074074074074066</c:v>
                </c:pt>
                <c:pt idx="1">
                  <c:v>0</c:v>
                </c:pt>
                <c:pt idx="2">
                  <c:v>4</c:v>
                </c:pt>
                <c:pt idx="3">
                  <c:v>21.428571428571427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6C-4678-97F9-F140FE131D50}"/>
            </c:ext>
          </c:extLst>
        </c:ser>
        <c:ser>
          <c:idx val="1"/>
          <c:order val="1"/>
          <c:tx>
            <c:strRef>
              <c:f>Sheet1!$A$55</c:f>
              <c:strCache>
                <c:ptCount val="1"/>
                <c:pt idx="0">
                  <c:v>Tasseling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Sheet1!$B$52:$E$53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Sheet1!$B$55:$E$55</c:f>
              <c:numCache>
                <c:formatCode>0.0</c:formatCode>
                <c:ptCount val="4"/>
                <c:pt idx="0">
                  <c:v>22.222222222222221</c:v>
                </c:pt>
                <c:pt idx="1">
                  <c:v>35.135135135135137</c:v>
                </c:pt>
                <c:pt idx="2">
                  <c:v>24</c:v>
                </c:pt>
                <c:pt idx="3">
                  <c:v>39.285714285714285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6C-4678-97F9-F140FE131D50}"/>
            </c:ext>
          </c:extLst>
        </c:ser>
        <c:ser>
          <c:idx val="2"/>
          <c:order val="2"/>
          <c:tx>
            <c:strRef>
              <c:f>Sheet1!$A$56</c:f>
              <c:strCache>
                <c:ptCount val="1"/>
                <c:pt idx="0">
                  <c:v>Silking</c:v>
                </c:pt>
              </c:strCache>
            </c:strRef>
          </c:tx>
          <c:spPr>
            <a:solidFill>
              <a:srgbClr val="99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Sheet1!$B$52:$E$53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Sheet1!$B$56:$E$56</c:f>
              <c:numCache>
                <c:formatCode>0.0</c:formatCode>
                <c:ptCount val="4"/>
                <c:pt idx="0">
                  <c:v>70.370370370370367</c:v>
                </c:pt>
                <c:pt idx="1">
                  <c:v>64.86486486486487</c:v>
                </c:pt>
                <c:pt idx="2">
                  <c:v>72</c:v>
                </c:pt>
                <c:pt idx="3">
                  <c:v>39.285714285714285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6C-4678-97F9-F140FE131D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3887008"/>
        <c:axId val="313887336"/>
      </c:barChart>
      <c:catAx>
        <c:axId val="313887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3887336"/>
        <c:crosses val="autoZero"/>
        <c:auto val="1"/>
        <c:lblAlgn val="ctr"/>
        <c:lblOffset val="100"/>
        <c:noMultiLvlLbl val="0"/>
      </c:catAx>
      <c:valAx>
        <c:axId val="3138873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Number</a:t>
                </a:r>
                <a:r>
                  <a:rPr lang="en-US" baseline="0" dirty="0"/>
                  <a:t> of farmers (%)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1.2091821855601384E-2"/>
              <c:y val="0.1273810895589270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3887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396721243177932"/>
          <c:y val="7.6445756780402455E-2"/>
          <c:w val="0.23897221180685749"/>
          <c:h val="0.234376640419947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c. Upper West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7265489792056907"/>
          <c:y val="2.6157407407407407E-2"/>
          <c:w val="0.81002900165201641"/>
          <c:h val="0.78450678040244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Sheet1!$A$74</c:f>
              <c:strCache>
                <c:ptCount val="1"/>
                <c:pt idx="0">
                  <c:v>No stripping</c:v>
                </c:pt>
              </c:strCache>
            </c:strRef>
          </c:tx>
          <c:spPr>
            <a:solidFill>
              <a:srgbClr val="0066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Sheet1!$B$72:$E$73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Sheet1!$B$74:$E$74</c:f>
              <c:numCache>
                <c:formatCode>0.0</c:formatCode>
                <c:ptCount val="4"/>
                <c:pt idx="0">
                  <c:v>0</c:v>
                </c:pt>
                <c:pt idx="1">
                  <c:v>33.333333333333329</c:v>
                </c:pt>
                <c:pt idx="2">
                  <c:v>50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B0-4D10-9488-B47157FDB42E}"/>
            </c:ext>
          </c:extLst>
        </c:ser>
        <c:ser>
          <c:idx val="1"/>
          <c:order val="1"/>
          <c:tx>
            <c:strRef>
              <c:f>Sheet1!$A$75</c:f>
              <c:strCache>
                <c:ptCount val="1"/>
                <c:pt idx="0">
                  <c:v>Tasseling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Sheet1!$B$72:$E$73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Sheet1!$B$75:$E$75</c:f>
              <c:numCache>
                <c:formatCode>0.0</c:formatCode>
                <c:ptCount val="4"/>
                <c:pt idx="0">
                  <c:v>12.5</c:v>
                </c:pt>
                <c:pt idx="1">
                  <c:v>66.666666666666657</c:v>
                </c:pt>
                <c:pt idx="2">
                  <c:v>41.891891891891895</c:v>
                </c:pt>
                <c:pt idx="3">
                  <c:v>8.1081081081081088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B0-4D10-9488-B47157FDB42E}"/>
            </c:ext>
          </c:extLst>
        </c:ser>
        <c:ser>
          <c:idx val="2"/>
          <c:order val="2"/>
          <c:tx>
            <c:strRef>
              <c:f>Sheet1!$A$76</c:f>
              <c:strCache>
                <c:ptCount val="1"/>
                <c:pt idx="0">
                  <c:v>Silking</c:v>
                </c:pt>
              </c:strCache>
            </c:strRef>
          </c:tx>
          <c:spPr>
            <a:solidFill>
              <a:srgbClr val="990000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Sheet1!$B$72:$E$73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Sheet1!$B$76:$E$76</c:f>
              <c:numCache>
                <c:formatCode>0.0</c:formatCode>
                <c:ptCount val="4"/>
                <c:pt idx="0">
                  <c:v>87.5</c:v>
                </c:pt>
                <c:pt idx="1">
                  <c:v>0</c:v>
                </c:pt>
                <c:pt idx="2">
                  <c:v>8.1081081081081088</c:v>
                </c:pt>
                <c:pt idx="3">
                  <c:v>91.891891891891902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B0-4D10-9488-B47157FDB4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0032360"/>
        <c:axId val="670034984"/>
      </c:barChart>
      <c:catAx>
        <c:axId val="670032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034984"/>
        <c:crosses val="autoZero"/>
        <c:auto val="1"/>
        <c:lblAlgn val="ctr"/>
        <c:lblOffset val="100"/>
        <c:noMultiLvlLbl val="0"/>
      </c:catAx>
      <c:valAx>
        <c:axId val="6700349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Number</a:t>
                </a:r>
                <a:r>
                  <a:rPr lang="en-US" baseline="0" dirty="0"/>
                  <a:t> of farmers (%)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032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496110521784549"/>
          <c:y val="0.12737168270632837"/>
          <c:w val="0.2573004916263455"/>
          <c:h val="0.2343766404199475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a. Northern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944203849518811"/>
          <c:y val="2.5428331875182269E-2"/>
          <c:w val="0.8311227034120735"/>
          <c:h val="0.798395669291338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'Farmer preference'!$A$4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preference'!$B$2:$E$3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preference'!$B$4:$E$4</c:f>
              <c:numCache>
                <c:formatCode>0.0</c:formatCode>
                <c:ptCount val="4"/>
                <c:pt idx="0">
                  <c:v>25.97402597402597</c:v>
                </c:pt>
                <c:pt idx="1">
                  <c:v>15.625</c:v>
                </c:pt>
                <c:pt idx="2">
                  <c:v>26.666666666666668</c:v>
                </c:pt>
                <c:pt idx="3">
                  <c:v>18.181818181818183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54-42D2-827A-92F74F1CE472}"/>
            </c:ext>
          </c:extLst>
        </c:ser>
        <c:ser>
          <c:idx val="1"/>
          <c:order val="1"/>
          <c:tx>
            <c:strRef>
              <c:f>'Farmer preference'!$A$5</c:f>
              <c:strCache>
                <c:ptCount val="1"/>
                <c:pt idx="0">
                  <c:v>MCSD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preference'!$B$2:$E$3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preference'!$B$5:$E$5</c:f>
              <c:numCache>
                <c:formatCode>0.0</c:formatCode>
                <c:ptCount val="4"/>
                <c:pt idx="0">
                  <c:v>18.181818181818183</c:v>
                </c:pt>
                <c:pt idx="1">
                  <c:v>21.875</c:v>
                </c:pt>
                <c:pt idx="2">
                  <c:v>37.333333333333336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54-42D2-827A-92F74F1CE472}"/>
            </c:ext>
          </c:extLst>
        </c:ser>
        <c:ser>
          <c:idx val="2"/>
          <c:order val="2"/>
          <c:tx>
            <c:strRef>
              <c:f>'Farmer preference'!$A$6</c:f>
              <c:strCache>
                <c:ptCount val="1"/>
                <c:pt idx="0">
                  <c:v>MC1W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preference'!$B$2:$E$3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preference'!$B$6:$E$6</c:f>
              <c:numCache>
                <c:formatCode>0.0</c:formatCode>
                <c:ptCount val="4"/>
                <c:pt idx="0">
                  <c:v>35.064935064935064</c:v>
                </c:pt>
                <c:pt idx="1">
                  <c:v>35.9375</c:v>
                </c:pt>
                <c:pt idx="2">
                  <c:v>14.666666666666666</c:v>
                </c:pt>
                <c:pt idx="3">
                  <c:v>38.636363636363633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54-42D2-827A-92F74F1CE472}"/>
            </c:ext>
          </c:extLst>
        </c:ser>
        <c:ser>
          <c:idx val="3"/>
          <c:order val="3"/>
          <c:tx>
            <c:strRef>
              <c:f>'Farmer preference'!$A$7</c:f>
              <c:strCache>
                <c:ptCount val="1"/>
                <c:pt idx="0">
                  <c:v>MC2W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preference'!$B$2:$E$3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preference'!$B$7:$E$7</c:f>
              <c:numCache>
                <c:formatCode>0.0</c:formatCode>
                <c:ptCount val="4"/>
                <c:pt idx="0">
                  <c:v>20.779220779220779</c:v>
                </c:pt>
                <c:pt idx="1">
                  <c:v>26.5625</c:v>
                </c:pt>
                <c:pt idx="2">
                  <c:v>21.333333333333336</c:v>
                </c:pt>
                <c:pt idx="3">
                  <c:v>18.181818181818183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E54-42D2-827A-92F74F1CE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222216"/>
        <c:axId val="540393160"/>
      </c:barChart>
      <c:catAx>
        <c:axId val="331222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0393160"/>
        <c:crosses val="autoZero"/>
        <c:auto val="1"/>
        <c:lblAlgn val="ctr"/>
        <c:lblOffset val="100"/>
        <c:noMultiLvlLbl val="0"/>
      </c:catAx>
      <c:valAx>
        <c:axId val="5403931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farmers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222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667585301837273"/>
          <c:y val="7.488287401574803E-2"/>
          <c:w val="0.1972130358705162"/>
          <c:h val="0.305094816272965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b. Upper East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4759405074365"/>
          <c:y val="2.6157407407407404E-2"/>
          <c:w val="0.82509492563429565"/>
          <c:h val="0.789136410032079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'Farmer preference'!$A$23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preference'!$B$21:$E$22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preference'!$B$23:$E$23</c:f>
              <c:numCache>
                <c:formatCode>0.0</c:formatCode>
                <c:ptCount val="4"/>
                <c:pt idx="0" formatCode="General">
                  <c:v>12</c:v>
                </c:pt>
                <c:pt idx="1">
                  <c:v>5.4054054054054053</c:v>
                </c:pt>
                <c:pt idx="2">
                  <c:v>3.4482758620689653</c:v>
                </c:pt>
                <c:pt idx="3">
                  <c:v>3.7735849056603774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20-4750-B92F-E3E1C9A6F3C8}"/>
            </c:ext>
          </c:extLst>
        </c:ser>
        <c:ser>
          <c:idx val="1"/>
          <c:order val="1"/>
          <c:tx>
            <c:strRef>
              <c:f>'Farmer preference'!$A$24</c:f>
              <c:strCache>
                <c:ptCount val="1"/>
                <c:pt idx="0">
                  <c:v>MCSD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preference'!$B$21:$E$22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preference'!$B$24:$E$24</c:f>
              <c:numCache>
                <c:formatCode>0.0</c:formatCode>
                <c:ptCount val="4"/>
                <c:pt idx="0" formatCode="General">
                  <c:v>20</c:v>
                </c:pt>
                <c:pt idx="1">
                  <c:v>21.621621621621621</c:v>
                </c:pt>
                <c:pt idx="2">
                  <c:v>24.137931034482758</c:v>
                </c:pt>
                <c:pt idx="3">
                  <c:v>16.981132075471699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20-4750-B92F-E3E1C9A6F3C8}"/>
            </c:ext>
          </c:extLst>
        </c:ser>
        <c:ser>
          <c:idx val="2"/>
          <c:order val="2"/>
          <c:tx>
            <c:strRef>
              <c:f>'Farmer preference'!$A$25</c:f>
              <c:strCache>
                <c:ptCount val="1"/>
                <c:pt idx="0">
                  <c:v>MC1W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preference'!$B$21:$E$22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preference'!$B$25:$E$25</c:f>
              <c:numCache>
                <c:formatCode>0.0</c:formatCode>
                <c:ptCount val="4"/>
                <c:pt idx="0" formatCode="General">
                  <c:v>12</c:v>
                </c:pt>
                <c:pt idx="1">
                  <c:v>35.135135135135137</c:v>
                </c:pt>
                <c:pt idx="2">
                  <c:v>37.931034482758619</c:v>
                </c:pt>
                <c:pt idx="3">
                  <c:v>35.849056603773583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20-4750-B92F-E3E1C9A6F3C8}"/>
            </c:ext>
          </c:extLst>
        </c:ser>
        <c:ser>
          <c:idx val="3"/>
          <c:order val="3"/>
          <c:tx>
            <c:strRef>
              <c:f>'Farmer preference'!$A$26</c:f>
              <c:strCache>
                <c:ptCount val="1"/>
                <c:pt idx="0">
                  <c:v>MC2W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preference'!$B$21:$E$22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preference'!$B$26:$E$26</c:f>
              <c:numCache>
                <c:formatCode>0.0</c:formatCode>
                <c:ptCount val="4"/>
                <c:pt idx="0" formatCode="General">
                  <c:v>56.000000000000007</c:v>
                </c:pt>
                <c:pt idx="1">
                  <c:v>37.837837837837839</c:v>
                </c:pt>
                <c:pt idx="2">
                  <c:v>34.482758620689658</c:v>
                </c:pt>
                <c:pt idx="3">
                  <c:v>43.39622641509434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320-4750-B92F-E3E1C9A6F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3498296"/>
        <c:axId val="540391520"/>
      </c:barChart>
      <c:catAx>
        <c:axId val="643498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40391520"/>
        <c:crosses val="autoZero"/>
        <c:auto val="1"/>
        <c:lblAlgn val="ctr"/>
        <c:lblOffset val="100"/>
        <c:noMultiLvlLbl val="0"/>
      </c:catAx>
      <c:valAx>
        <c:axId val="5403915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farmers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498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945363079615055"/>
          <c:y val="7.0211166785969933E-2"/>
          <c:w val="0.18610192475940507"/>
          <c:h val="0.272098246241947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c. Upper West</a:t>
            </a:r>
          </a:p>
        </c:rich>
      </c:tx>
      <c:layout>
        <c:manualLayout>
          <c:xMode val="edge"/>
          <c:yMode val="edge"/>
          <c:x val="0.4014689863371821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29096281619895"/>
          <c:y val="4.4675925925925918E-2"/>
          <c:w val="0.83321046908182028"/>
          <c:h val="0.73403239229242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'Farmer preference'!$A$42</c:f>
              <c:strCache>
                <c:ptCount val="1"/>
                <c:pt idx="0">
                  <c:v>Control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preference'!$B$40:$E$41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preference'!$B$42:$E$42</c:f>
              <c:numCache>
                <c:formatCode>0.0</c:formatCode>
                <c:ptCount val="4"/>
                <c:pt idx="0">
                  <c:v>65</c:v>
                </c:pt>
                <c:pt idx="1">
                  <c:v>10</c:v>
                </c:pt>
                <c:pt idx="2">
                  <c:v>35.106382978723403</c:v>
                </c:pt>
                <c:pt idx="3">
                  <c:v>44.117647058823529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D8-4A9C-B74E-61CA70EBA8C7}"/>
            </c:ext>
          </c:extLst>
        </c:ser>
        <c:ser>
          <c:idx val="1"/>
          <c:order val="1"/>
          <c:tx>
            <c:strRef>
              <c:f>'Farmer preference'!$A$43</c:f>
              <c:strCache>
                <c:ptCount val="1"/>
                <c:pt idx="0">
                  <c:v>MCSD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preference'!$B$40:$E$41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preference'!$B$43:$E$43</c:f>
              <c:numCache>
                <c:formatCode>0.0</c:formatCode>
                <c:ptCount val="4"/>
                <c:pt idx="0">
                  <c:v>25</c:v>
                </c:pt>
                <c:pt idx="1">
                  <c:v>83.333333333333343</c:v>
                </c:pt>
                <c:pt idx="2">
                  <c:v>29.787234042553191</c:v>
                </c:pt>
                <c:pt idx="3">
                  <c:v>20.588235294117645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D8-4A9C-B74E-61CA70EBA8C7}"/>
            </c:ext>
          </c:extLst>
        </c:ser>
        <c:ser>
          <c:idx val="2"/>
          <c:order val="2"/>
          <c:tx>
            <c:strRef>
              <c:f>'Farmer preference'!$A$44</c:f>
              <c:strCache>
                <c:ptCount val="1"/>
                <c:pt idx="0">
                  <c:v>MC1W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preference'!$B$40:$E$41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preference'!$B$44:$E$44</c:f>
              <c:numCache>
                <c:formatCode>0.0</c:formatCode>
                <c:ptCount val="4"/>
                <c:pt idx="0">
                  <c:v>0</c:v>
                </c:pt>
                <c:pt idx="1">
                  <c:v>6.666666666666667</c:v>
                </c:pt>
                <c:pt idx="2">
                  <c:v>23.404255319148938</c:v>
                </c:pt>
                <c:pt idx="3">
                  <c:v>35.294117647058826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D8-4A9C-B74E-61CA70EBA8C7}"/>
            </c:ext>
          </c:extLst>
        </c:ser>
        <c:ser>
          <c:idx val="3"/>
          <c:order val="3"/>
          <c:tx>
            <c:strRef>
              <c:f>'Farmer preference'!$A$45</c:f>
              <c:strCache>
                <c:ptCount val="1"/>
                <c:pt idx="0">
                  <c:v>MC2W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multiLvlStrRef>
              <c:f>'Farmer preference'!$B$40:$E$41</c:f>
              <c:multiLvlStrCache>
                <c:ptCount val="4"/>
                <c:lvl>
                  <c:pt idx="0">
                    <c:v>Male</c:v>
                  </c:pt>
                  <c:pt idx="1">
                    <c:v>Female</c:v>
                  </c:pt>
                  <c:pt idx="2">
                    <c:v>Male</c:v>
                  </c:pt>
                  <c:pt idx="3">
                    <c:v>Female</c:v>
                  </c:pt>
                </c:lvl>
                <c:lvl>
                  <c:pt idx="0">
                    <c:v>Beneficiary</c:v>
                  </c:pt>
                  <c:pt idx="2">
                    <c:v>Non-beneficiary</c:v>
                  </c:pt>
                </c:lvl>
              </c:multiLvlStrCache>
            </c:multiLvlStrRef>
          </c:cat>
          <c:val>
            <c:numRef>
              <c:f>'Farmer preference'!$B$45:$E$45</c:f>
              <c:numCache>
                <c:formatCode>0.0</c:formatCode>
                <c:ptCount val="4"/>
                <c:pt idx="0">
                  <c:v>10</c:v>
                </c:pt>
                <c:pt idx="1">
                  <c:v>0</c:v>
                </c:pt>
                <c:pt idx="2">
                  <c:v>11.702127659574469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D8-4A9C-B74E-61CA70EBA8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3506168"/>
        <c:axId val="643509448"/>
      </c:barChart>
      <c:catAx>
        <c:axId val="643506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509448"/>
        <c:crosses val="autoZero"/>
        <c:auto val="1"/>
        <c:lblAlgn val="ctr"/>
        <c:lblOffset val="100"/>
        <c:noMultiLvlLbl val="0"/>
      </c:catAx>
      <c:valAx>
        <c:axId val="6435094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farmers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3506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848714138498408"/>
          <c:y val="6.5160761154855654E-2"/>
          <c:w val="0.2009007008614162"/>
          <c:h val="0.305604800947412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 sz="1400">
          <a:solidFill>
            <a:sysClr val="windowText" lastClr="000000"/>
          </a:solidFill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D1A6B-FE55-42ED-84F6-A119C21957C2}" type="datetimeFigureOut">
              <a:rPr lang="en-US" smtClean="0"/>
              <a:pPr/>
              <a:t>6/2/19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8CDC3-EE21-4690-9123-29E5B27C22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81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4980D-33A7-4030-B390-DC47B54376D7}" type="datetimeFigureOut">
              <a:rPr lang="en-US" smtClean="0"/>
              <a:pPr/>
              <a:t>6/2/19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DB3CD-82CE-4D61-A55F-4B85DC44DB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428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5DB3CD-82CE-4D61-A55F-4B85DC44DBC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11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5DB3CD-82CE-4D61-A55F-4B85DC44DB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22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5DB3CD-82CE-4D61-A55F-4B85DC44DBC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151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D6E516-356C-4633-9385-74D309F13D9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004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cid:image001.png@01D16D8C.9C905A10" TargetMode="Externa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11430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 sz="48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3" y="3581400"/>
            <a:ext cx="4575175" cy="1219200"/>
          </a:xfrm>
          <a:prstGeom prst="rect">
            <a:avLst/>
          </a:prstGeom>
        </p:spPr>
        <p:txBody>
          <a:bodyPr/>
          <a:lstStyle>
            <a:lvl1pPr marL="114300" indent="0" algn="ctr">
              <a:buNone/>
              <a:defRPr>
                <a:latin typeface="Gill Sans" pitchFamily="34" charset="0"/>
              </a:defRPr>
            </a:lvl1pPr>
            <a:lvl2pPr marL="411480" indent="0">
              <a:buNone/>
              <a:defRPr/>
            </a:lvl2pPr>
            <a:lvl3pPr marL="777240" indent="0">
              <a:buNone/>
              <a:defRPr/>
            </a:lvl3pPr>
            <a:lvl4pPr marL="105156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94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1301035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7817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9959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9448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oup 9"/>
          <p:cNvGrpSpPr>
            <a:grpSpLocks/>
          </p:cNvGrpSpPr>
          <p:nvPr userDrawn="1"/>
        </p:nvGrpSpPr>
        <p:grpSpPr bwMode="auto">
          <a:xfrm>
            <a:off x="1188668" y="6543671"/>
            <a:ext cx="7686540" cy="230832"/>
            <a:chOff x="1066800" y="6543986"/>
            <a:chExt cx="7305540" cy="229893"/>
          </a:xfrm>
        </p:grpSpPr>
        <p:sp>
          <p:nvSpPr>
            <p:cNvPr id="11" name="TextBox 6"/>
            <p:cNvSpPr txBox="1">
              <a:spLocks noChangeArrowheads="1"/>
            </p:cNvSpPr>
            <p:nvPr/>
          </p:nvSpPr>
          <p:spPr bwMode="auto">
            <a:xfrm>
              <a:off x="1676400" y="6543986"/>
              <a:ext cx="6695940" cy="229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Clr>
                  <a:srgbClr val="5F0500"/>
                </a:buClr>
                <a:defRPr/>
              </a:pPr>
              <a:r>
                <a:rPr lang="en-US" sz="900" i="1" dirty="0">
                  <a:latin typeface="+mj-lt"/>
                </a:rPr>
                <a:t>The presentation has a Creative Commons </a:t>
              </a:r>
              <a:r>
                <a:rPr lang="en-US" sz="900" i="1" dirty="0" err="1">
                  <a:latin typeface="+mj-lt"/>
                </a:rPr>
                <a:t>licence</a:t>
              </a:r>
              <a:r>
                <a:rPr lang="en-US" sz="900" i="1" dirty="0">
                  <a:latin typeface="+mj-lt"/>
                </a:rPr>
                <a:t>. You are free to re-use or distribute this work, provided credit is given to ILRI.</a:t>
              </a:r>
              <a:endParaRPr lang="en-US" sz="900" dirty="0">
                <a:latin typeface="+mj-lt"/>
              </a:endParaRPr>
            </a:p>
          </p:txBody>
        </p:sp>
        <p:pic>
          <p:nvPicPr>
            <p:cNvPr id="12" name="Picture 11" descr="P:\Pictures&amp;Resources\Icons\by-nc-sa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6554505"/>
              <a:ext cx="598485" cy="20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4394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79762" y="651511"/>
            <a:ext cx="7784477" cy="323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4793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32506" y="323215"/>
            <a:ext cx="4078986" cy="1015663"/>
          </a:xfr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0443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32506" y="323215"/>
            <a:ext cx="4078986" cy="1015663"/>
          </a:xfr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7099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92658" y="1450847"/>
            <a:ext cx="8330184" cy="54071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32506" y="323215"/>
            <a:ext cx="4078986" cy="1015663"/>
          </a:xfrm>
        </p:spPr>
        <p:txBody>
          <a:bodyPr lIns="0" tIns="0" rIns="0" bIns="0"/>
          <a:lstStyle>
            <a:lvl1pPr>
              <a:defRPr sz="66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193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838200"/>
          </a:xfrm>
          <a:prstGeom prst="rect">
            <a:avLst/>
          </a:prstGeom>
        </p:spPr>
        <p:txBody>
          <a:bodyPr/>
          <a:lstStyle>
            <a:lvl1pPr marL="114300" indent="0">
              <a:buClr>
                <a:srgbClr val="712123"/>
              </a:buClr>
              <a:buNone/>
              <a:defRPr sz="4400">
                <a:latin typeface="Gill Sans" pitchFamily="34" charset="0"/>
              </a:defRPr>
            </a:lvl1pPr>
            <a:lvl2pPr>
              <a:buClr>
                <a:srgbClr val="712123"/>
              </a:buClr>
              <a:defRPr sz="2800"/>
            </a:lvl2pPr>
            <a:lvl3pPr>
              <a:buClr>
                <a:srgbClr val="712123"/>
              </a:buClr>
              <a:defRPr sz="2400"/>
            </a:lvl3pPr>
            <a:lvl4pPr>
              <a:buClr>
                <a:srgbClr val="712123"/>
              </a:buClr>
              <a:defRPr sz="2000"/>
            </a:lvl4pPr>
            <a:lvl5pPr>
              <a:buClr>
                <a:srgbClr val="712123"/>
              </a:buClr>
              <a:defRPr sz="18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1862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0483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752600"/>
            <a:ext cx="7124700" cy="553998"/>
          </a:xfrm>
          <a:prstGeom prst="rect">
            <a:avLst/>
          </a:prstGeom>
        </p:spPr>
        <p:txBody>
          <a:bodyPr/>
          <a:lstStyle>
            <a:lvl1pPr marL="85725" indent="0" algn="ctr">
              <a:buNone/>
              <a:defRPr sz="3600">
                <a:latin typeface="Gill Sans" pitchFamily="34" charset="0"/>
              </a:defRPr>
            </a:lvl1pPr>
          </a:lstStyle>
          <a:p>
            <a:pPr lvl="0"/>
            <a:r>
              <a:rPr lang="en-US" dirty="0"/>
              <a:t>Title of presentation here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2360614" y="3581401"/>
            <a:ext cx="4575175" cy="830997"/>
          </a:xfrm>
          <a:prstGeom prst="rect">
            <a:avLst/>
          </a:prstGeom>
        </p:spPr>
        <p:txBody>
          <a:bodyPr/>
          <a:lstStyle>
            <a:lvl1pPr marL="85725" indent="0" algn="ctr">
              <a:buNone/>
              <a:defRPr>
                <a:latin typeface="Gill Sans" pitchFamily="34" charset="0"/>
              </a:defRPr>
            </a:lvl1pPr>
            <a:lvl2pPr marL="308610" indent="0">
              <a:buNone/>
              <a:defRPr/>
            </a:lvl2pPr>
            <a:lvl3pPr marL="582930" indent="0">
              <a:buNone/>
              <a:defRPr/>
            </a:lvl3pPr>
            <a:lvl4pPr marL="788670" indent="0">
              <a:buNone/>
              <a:defRPr/>
            </a:lvl4pPr>
          </a:lstStyle>
          <a:p>
            <a:pPr lvl="0"/>
            <a:r>
              <a:rPr lang="en-US" dirty="0"/>
              <a:t>Name(s) of presenter(s)</a:t>
            </a:r>
            <a:br>
              <a:rPr lang="en-US" dirty="0"/>
            </a:br>
            <a:r>
              <a:rPr lang="en-US" dirty="0"/>
              <a:t>Organizational affiliation</a:t>
            </a:r>
            <a:br>
              <a:rPr lang="en-US" dirty="0"/>
            </a:br>
            <a:r>
              <a:rPr lang="en-US" dirty="0"/>
              <a:t>Event name, place and dates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7725" y="5907790"/>
            <a:ext cx="58483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4895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33400" y="1676400"/>
            <a:ext cx="7772400" cy="507831"/>
          </a:xfrm>
          <a:prstGeom prst="rect">
            <a:avLst/>
          </a:prstGeom>
        </p:spPr>
        <p:txBody>
          <a:bodyPr/>
          <a:lstStyle>
            <a:lvl1pPr marL="85725" indent="0">
              <a:buClr>
                <a:srgbClr val="712123"/>
              </a:buClr>
              <a:buNone/>
              <a:defRPr sz="3300">
                <a:latin typeface="Gill Sans" pitchFamily="34" charset="0"/>
              </a:defRPr>
            </a:lvl1pPr>
            <a:lvl2pPr>
              <a:buClr>
                <a:srgbClr val="712123"/>
              </a:buClr>
              <a:defRPr sz="2100"/>
            </a:lvl2pPr>
            <a:lvl3pPr>
              <a:buClr>
                <a:srgbClr val="712123"/>
              </a:buClr>
              <a:defRPr sz="1800"/>
            </a:lvl3pPr>
            <a:lvl4pPr>
              <a:buClr>
                <a:srgbClr val="712123"/>
              </a:buClr>
              <a:defRPr sz="1500"/>
            </a:lvl4pPr>
            <a:lvl5pPr>
              <a:buClr>
                <a:srgbClr val="712123"/>
              </a:buClr>
              <a:defRPr sz="135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520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1600200"/>
            <a:ext cx="7620000" cy="685800"/>
          </a:xfrm>
          <a:prstGeom prst="rect">
            <a:avLst/>
          </a:prstGeom>
        </p:spPr>
        <p:txBody>
          <a:bodyPr/>
          <a:lstStyle>
            <a:lvl1pPr>
              <a:defRPr>
                <a:latin typeface="Gill Sans" pitchFamily="34" charset="0"/>
              </a:defRPr>
            </a:lvl1pPr>
          </a:lstStyle>
          <a:p>
            <a:r>
              <a:rPr lang="en-US" dirty="0"/>
              <a:t>For graphs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1" hasCustomPrompt="1"/>
          </p:nvPr>
        </p:nvSpPr>
        <p:spPr>
          <a:xfrm>
            <a:off x="533400" y="3352800"/>
            <a:ext cx="3733800" cy="27432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3703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sz="4400" baseline="0">
                <a:latin typeface="Gill Sans" pitchFamily="34" charset="0"/>
              </a:defRPr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5466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95400"/>
            <a:ext cx="7620000" cy="6096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For tables use this format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2"/>
          </p:nvPr>
        </p:nvSpPr>
        <p:spPr>
          <a:xfrm>
            <a:off x="457200" y="2667000"/>
            <a:ext cx="7620000" cy="3733800"/>
          </a:xfrm>
          <a:prstGeom prst="rect">
            <a:avLst/>
          </a:prstGeom>
        </p:spPr>
        <p:txBody>
          <a:bodyPr/>
          <a:lstStyle>
            <a:lvl1pPr marL="114300" indent="0">
              <a:buNone/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76200" y="0"/>
            <a:ext cx="7620000" cy="1143000"/>
          </a:xfrm>
          <a:prstGeom prst="rect">
            <a:avLst/>
          </a:prstGeom>
        </p:spPr>
        <p:txBody>
          <a:bodyPr/>
          <a:lstStyle>
            <a:lvl1pPr marL="114300" indent="0" algn="l">
              <a:buNone/>
              <a:defRPr sz="4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49764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400" y="838200"/>
            <a:ext cx="6858000" cy="1219200"/>
          </a:xfrm>
        </p:spPr>
        <p:txBody>
          <a:bodyPr>
            <a:normAutofit/>
          </a:bodyPr>
          <a:lstStyle>
            <a:lvl1pPr marL="0" indent="0" algn="l">
              <a:buNone/>
              <a:defRPr sz="4400" baseline="0">
                <a:solidFill>
                  <a:schemeClr val="tx1"/>
                </a:solidFill>
                <a:latin typeface="Gill Sans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For charts use this style </a:t>
            </a:r>
          </a:p>
        </p:txBody>
      </p:sp>
    </p:spTree>
    <p:extLst>
      <p:ext uri="{BB962C8B-B14F-4D97-AF65-F5344CB8AC3E}">
        <p14:creationId xmlns:p14="http://schemas.microsoft.com/office/powerpoint/2010/main" val="406544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219200"/>
            <a:ext cx="82296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Insert picture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99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12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dd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0" y="3048000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rgbClr val="156734"/>
                </a:solidFill>
              </a:rPr>
              <a:t>Africa Research in Sustainable Intensification for the Next Generation</a:t>
            </a:r>
          </a:p>
          <a:p>
            <a:pPr algn="ctr"/>
            <a:r>
              <a:rPr lang="en-US" sz="4400" dirty="0">
                <a:solidFill>
                  <a:srgbClr val="156734"/>
                </a:solidFill>
              </a:rPr>
              <a:t>africa-rising.net</a:t>
            </a:r>
            <a:endParaRPr lang="en-US" sz="4400" b="1" i="1" dirty="0">
              <a:solidFill>
                <a:srgbClr val="156734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1182636" y="5486400"/>
            <a:ext cx="7086600" cy="857635"/>
            <a:chOff x="1451698" y="5798343"/>
            <a:chExt cx="5863502" cy="709613"/>
          </a:xfrm>
        </p:grpSpPr>
        <p:pic>
          <p:nvPicPr>
            <p:cNvPr id="7" name="Picture 3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98" y="5798343"/>
              <a:ext cx="709613" cy="709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2" descr="P:\logos\i\ifpri\IFPRI_Logo_Standard.jpg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4392" y="5798343"/>
              <a:ext cx="391511" cy="709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7" descr="P:\logos\i\iita\IITA_regular-sienna_with slogan (2).JPG"/>
            <p:cNvPicPr>
              <a:picLocks noChangeAspect="1" noChangeArrowheads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1983" y="5867400"/>
              <a:ext cx="1123217" cy="564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"/>
          <p:cNvSpPr txBox="1">
            <a:spLocks noChangeArrowheads="1"/>
          </p:cNvSpPr>
          <p:nvPr userDrawn="1"/>
        </p:nvSpPr>
        <p:spPr bwMode="auto">
          <a:xfrm>
            <a:off x="1827345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>
              <a:latin typeface="+mn-lt"/>
            </a:endParaRPr>
          </a:p>
        </p:txBody>
      </p:sp>
      <p:pic>
        <p:nvPicPr>
          <p:cNvPr id="16" name="Picture 15" descr="cc-by 88x31.png"/>
          <p:cNvPicPr/>
          <p:nvPr userDrawn="1"/>
        </p:nvPicPr>
        <p:blipFill>
          <a:blip r:embed="rId6" r:link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0605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</a:schemeClr>
            </a:gs>
            <a:gs pos="100000">
              <a:schemeClr val="bg1">
                <a:shade val="100000"/>
                <a:satMod val="115000"/>
              </a:schemeClr>
            </a:gs>
            <a:gs pos="100000">
              <a:schemeClr val="bg1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939" y="0"/>
            <a:ext cx="9144000" cy="134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7" r:id="rId3"/>
    <p:sldLayoutId id="2147483668" r:id="rId4"/>
    <p:sldLayoutId id="2147483673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n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rgbClr val="156734"/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36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  <p:sldLayoutId id="2147483676" r:id="rId3"/>
    <p:sldLayoutId id="2147483666" r:id="rId4"/>
    <p:sldLayoutId id="214748367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5181600" cy="2971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530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32506" y="323215"/>
            <a:ext cx="4078986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0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87704" y="1658493"/>
            <a:ext cx="77685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534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6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8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g"/><Relationship Id="rId5" Type="http://schemas.openxmlformats.org/officeDocument/2006/relationships/image" Target="../media/image23.jpeg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g"/><Relationship Id="rId5" Type="http://schemas.openxmlformats.org/officeDocument/2006/relationships/image" Target="../media/image23.jpeg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0.jpg"/><Relationship Id="rId5" Type="http://schemas.openxmlformats.org/officeDocument/2006/relationships/image" Target="../media/image41.png"/><Relationship Id="rId4" Type="http://schemas.openxmlformats.org/officeDocument/2006/relationships/image" Target="../media/image2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0.jpg"/><Relationship Id="rId4" Type="http://schemas.openxmlformats.org/officeDocument/2006/relationships/image" Target="../media/image2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52400" y="1371600"/>
            <a:ext cx="8763000" cy="1371600"/>
          </a:xfrm>
        </p:spPr>
        <p:txBody>
          <a:bodyPr/>
          <a:lstStyle/>
          <a:p>
            <a:r>
              <a:rPr lang="en-US" sz="2800" b="1" dirty="0">
                <a:latin typeface="+mn-lt"/>
              </a:rPr>
              <a:t>Ghana - activity 1.1.1</a:t>
            </a:r>
            <a:endParaRPr lang="en-US" sz="2800" dirty="0">
              <a:latin typeface="+mn-lt"/>
            </a:endParaRPr>
          </a:p>
          <a:p>
            <a:r>
              <a:rPr lang="en-US" sz="2400" dirty="0">
                <a:latin typeface="+mn-lt"/>
              </a:rPr>
              <a:t>Test a combination of climate-smart crop varieties and agronomic practices to increase and sustain food and feed production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28460" y="3124200"/>
            <a:ext cx="9115540" cy="2743201"/>
          </a:xfrm>
        </p:spPr>
        <p:txBody>
          <a:bodyPr/>
          <a:lstStyle/>
          <a:p>
            <a:r>
              <a:rPr lang="en-US" sz="2000" baseline="30000" dirty="0">
                <a:latin typeface="+mn-lt"/>
              </a:rPr>
              <a:t>1</a:t>
            </a:r>
            <a:r>
              <a:rPr lang="en-US" sz="2000" dirty="0">
                <a:latin typeface="+mn-lt"/>
              </a:rPr>
              <a:t>Abdul Rahman Nurudeen, </a:t>
            </a:r>
            <a:r>
              <a:rPr lang="en-US" sz="2000" baseline="30000" dirty="0">
                <a:solidFill>
                  <a:prstClr val="black"/>
                </a:solidFill>
                <a:latin typeface="+mn-lt"/>
              </a:rPr>
              <a:t>1</a:t>
            </a:r>
            <a:r>
              <a:rPr lang="en-US" sz="2000" dirty="0">
                <a:latin typeface="+mn-lt"/>
              </a:rPr>
              <a:t>Kotu Bekele, </a:t>
            </a:r>
            <a:r>
              <a:rPr lang="en-US" sz="2000" baseline="30000" dirty="0">
                <a:solidFill>
                  <a:prstClr val="black"/>
                </a:solidFill>
                <a:latin typeface="+mn-lt"/>
              </a:rPr>
              <a:t>1</a:t>
            </a:r>
            <a:r>
              <a:rPr lang="en-US" sz="2000" dirty="0">
                <a:solidFill>
                  <a:prstClr val="black"/>
                </a:solidFill>
                <a:latin typeface="+mn-lt"/>
              </a:rPr>
              <a:t> Gundula </a:t>
            </a:r>
            <a:r>
              <a:rPr lang="en-US" sz="2000" dirty="0">
                <a:latin typeface="+mn-lt"/>
              </a:rPr>
              <a:t>Fischer, </a:t>
            </a:r>
            <a:r>
              <a:rPr lang="en-US" sz="2000" baseline="30000" dirty="0">
                <a:solidFill>
                  <a:prstClr val="black"/>
                </a:solidFill>
                <a:latin typeface="+mn-lt"/>
              </a:rPr>
              <a:t>1</a:t>
            </a:r>
            <a:r>
              <a:rPr lang="en-US" sz="2000" dirty="0">
                <a:latin typeface="+mn-lt"/>
              </a:rPr>
              <a:t>Muthoni Francis &amp; </a:t>
            </a:r>
            <a:r>
              <a:rPr lang="en-US" sz="2000" baseline="30000" dirty="0">
                <a:solidFill>
                  <a:prstClr val="black"/>
                </a:solidFill>
                <a:latin typeface="+mn-lt"/>
              </a:rPr>
              <a:t>2</a:t>
            </a:r>
            <a:r>
              <a:rPr lang="en-US" sz="2000" dirty="0">
                <a:latin typeface="+mn-lt"/>
              </a:rPr>
              <a:t>Weseh Addah</a:t>
            </a:r>
          </a:p>
          <a:p>
            <a:r>
              <a:rPr lang="en-US" sz="2000" baseline="30000" dirty="0">
                <a:latin typeface="+mn-lt"/>
              </a:rPr>
              <a:t>1</a:t>
            </a:r>
            <a:r>
              <a:rPr lang="en-US" sz="2000" dirty="0">
                <a:latin typeface="+mn-lt"/>
              </a:rPr>
              <a:t>International Institute of Tropical Agriculture</a:t>
            </a:r>
          </a:p>
          <a:p>
            <a:r>
              <a:rPr lang="en-US" sz="2000" baseline="30000" dirty="0">
                <a:latin typeface="+mn-lt"/>
              </a:rPr>
              <a:t>2</a:t>
            </a:r>
            <a:r>
              <a:rPr lang="en-US" sz="2000" dirty="0">
                <a:latin typeface="+mn-lt"/>
              </a:rPr>
              <a:t>University for Development Studies</a:t>
            </a:r>
          </a:p>
          <a:p>
            <a:endParaRPr lang="en-US" sz="1000" dirty="0">
              <a:latin typeface="+mn-lt"/>
            </a:endParaRPr>
          </a:p>
          <a:p>
            <a:r>
              <a:rPr lang="en-US" dirty="0">
                <a:latin typeface="+mn-lt"/>
              </a:rPr>
              <a:t>West Africa Review and planning meeting</a:t>
            </a:r>
          </a:p>
          <a:p>
            <a:r>
              <a:rPr lang="en-US" dirty="0">
                <a:latin typeface="+mn-lt"/>
              </a:rPr>
              <a:t>Accra-Ghana</a:t>
            </a:r>
          </a:p>
          <a:p>
            <a:r>
              <a:rPr lang="en-US" dirty="0">
                <a:latin typeface="+mn-lt"/>
              </a:rPr>
              <a:t> 14-16/05/2019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9034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305800" cy="502922"/>
          </a:xfrm>
        </p:spPr>
        <p:txBody>
          <a:bodyPr>
            <a:noAutofit/>
          </a:bodyPr>
          <a:lstStyle/>
          <a:p>
            <a:r>
              <a:rPr lang="en-US" sz="2400" dirty="0"/>
              <a:t>Figure 4 Monitoring spatial trends of climate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1000" y="1615128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Modest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most significant increase in rainfall was observed along the Sahel during the wettest months Jul -September 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2857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Observed trends provide spatial evidence for prioritizing appropriate CSA technologies i.e. drought tolerant varieties &amp; water harvesting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2400" y="2923639"/>
            <a:ext cx="8686799" cy="3761792"/>
            <a:chOff x="152400" y="3063153"/>
            <a:chExt cx="8686799" cy="362227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2400" y="3077527"/>
              <a:ext cx="4572000" cy="360790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7018" y="3063153"/>
              <a:ext cx="4022181" cy="36222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6023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979967"/>
              </p:ext>
            </p:extLst>
          </p:nvPr>
        </p:nvGraphicFramePr>
        <p:xfrm>
          <a:off x="-1" y="1371600"/>
          <a:ext cx="9144001" cy="5558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1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098334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51669">
                  <a:extLst>
                    <a:ext uri="{9D8B030D-6E8A-4147-A177-3AD203B41FA5}">
                      <a16:colId xmlns:a16="http://schemas.microsoft.com/office/drawing/2014/main" val="3897128895"/>
                    </a:ext>
                  </a:extLst>
                </a:gridCol>
                <a:gridCol w="3355597">
                  <a:extLst>
                    <a:ext uri="{9D8B030D-6E8A-4147-A177-3AD203B41FA5}">
                      <a16:colId xmlns:a16="http://schemas.microsoft.com/office/drawing/2014/main" val="56842596"/>
                    </a:ext>
                  </a:extLst>
                </a:gridCol>
              </a:tblGrid>
              <a:tr h="420691">
                <a:tc>
                  <a:txBody>
                    <a:bodyPr/>
                    <a:lstStyle/>
                    <a:p>
                      <a:r>
                        <a:rPr lang="en-US" sz="1400" dirty="0"/>
                        <a:t>Outcome no. 1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 1.1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 1.1.1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05013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GH111A-1802: Leaf stripping to maximize food and feed yields from maize-based cropping systems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18662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dirty="0"/>
                        <a:t>Northern</a:t>
                      </a:r>
                      <a:r>
                        <a:rPr lang="en-US" sz="1400" dirty="0"/>
                        <a:t> (</a:t>
                      </a:r>
                      <a:r>
                        <a:rPr lang="en-US" sz="1400" dirty="0" err="1"/>
                        <a:t>Tingoli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Cheyohi</a:t>
                      </a:r>
                      <a:r>
                        <a:rPr lang="en-US" sz="1400" dirty="0"/>
                        <a:t> no. 2, </a:t>
                      </a:r>
                      <a:r>
                        <a:rPr lang="en-US" sz="1400" dirty="0" err="1"/>
                        <a:t>Doku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Tibali</a:t>
                      </a:r>
                      <a:r>
                        <a:rPr lang="en-US" sz="1400" dirty="0"/>
                        <a:t>), </a:t>
                      </a:r>
                      <a:r>
                        <a:rPr lang="en-US" sz="1400" b="1" dirty="0"/>
                        <a:t>Upper East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err="1"/>
                        <a:t>Samboligo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Nyangua</a:t>
                      </a:r>
                      <a:r>
                        <a:rPr lang="en-US" sz="1400" dirty="0"/>
                        <a:t>, Gia, </a:t>
                      </a:r>
                      <a:r>
                        <a:rPr lang="en-US" sz="1400" dirty="0" err="1"/>
                        <a:t>Bonia</a:t>
                      </a:r>
                      <a:r>
                        <a:rPr lang="en-US" sz="1400" dirty="0"/>
                        <a:t>) and </a:t>
                      </a:r>
                      <a:r>
                        <a:rPr lang="en-US" sz="1400" b="1" dirty="0"/>
                        <a:t>Upper West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err="1"/>
                        <a:t>Zanko</a:t>
                      </a:r>
                      <a:r>
                        <a:rPr lang="en-US" sz="1400" dirty="0"/>
                        <a:t>, Guo, </a:t>
                      </a:r>
                      <a:r>
                        <a:rPr lang="en-US" sz="1400" dirty="0" err="1"/>
                        <a:t>Goli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Goriyiri</a:t>
                      </a:r>
                      <a:r>
                        <a:rPr lang="en-US" sz="1400" dirty="0"/>
                        <a:t>) regions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460634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June 2018 – December 2019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712960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dirty="0"/>
                        <a:t>Agronomic data </a:t>
                      </a:r>
                      <a:r>
                        <a:rPr lang="en-US" sz="1400" dirty="0"/>
                        <a:t>(Mar. 2019)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dirty="0"/>
                        <a:t>Cost-benefit and labor input data </a:t>
                      </a:r>
                      <a:r>
                        <a:rPr lang="en-US" sz="1400" dirty="0"/>
                        <a:t>(Mar. 2019)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dirty="0"/>
                        <a:t>Livestock productivity data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(Mar. 2019)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 dirty="0"/>
                        <a:t>Technology extrapolation domains </a:t>
                      </a:r>
                      <a:r>
                        <a:rPr lang="en-US" sz="12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 dirty="0"/>
                        <a:t>Databas</a:t>
                      </a:r>
                      <a:r>
                        <a:rPr lang="en-US" sz="1200" dirty="0"/>
                        <a:t>e (Dec. 2019)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Technology extrapolation domains </a:t>
                      </a:r>
                      <a:r>
                        <a:rPr lang="en-US" sz="14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0" dirty="0"/>
                        <a:t>Database upload </a:t>
                      </a:r>
                      <a:r>
                        <a:rPr lang="en-US" sz="14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Paper publication (Dec. 2020)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742574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Productivity</a:t>
                      </a:r>
                      <a:r>
                        <a:rPr lang="en-US" sz="14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Environment</a:t>
                      </a:r>
                      <a:r>
                        <a:rPr lang="en-US" sz="14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Economic</a:t>
                      </a:r>
                      <a:r>
                        <a:rPr lang="en-US" sz="1400"/>
                        <a:t> (Field/ plot level)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/>
                        <a:t>Human</a:t>
                      </a:r>
                      <a:r>
                        <a:rPr lang="en-US" sz="12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/>
                        <a:t>Social</a:t>
                      </a:r>
                      <a:r>
                        <a:rPr lang="en-US" sz="12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0" dirty="0"/>
                        <a:t>Human</a:t>
                      </a:r>
                      <a:r>
                        <a:rPr lang="en-US" sz="1400" dirty="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Social</a:t>
                      </a:r>
                      <a:r>
                        <a:rPr lang="en-US" sz="1400" dirty="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26126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Abdul Rahman Nurudeen (Agronomist, IITA)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Kuto Bekele (Economist, IITA)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Fisher Gundula (Gender specialist, IITA)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 err="1"/>
                        <a:t>Adda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Wesseh</a:t>
                      </a:r>
                      <a:r>
                        <a:rPr lang="en-US" sz="1400" dirty="0"/>
                        <a:t> (Livestock nutritionist, UDS)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9502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was interacted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GH112-1801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77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5D849-35CC-4704-A96D-A6F9A63991D0}"/>
              </a:ext>
            </a:extLst>
          </p:cNvPr>
          <p:cNvSpPr txBox="1"/>
          <p:nvPr/>
        </p:nvSpPr>
        <p:spPr>
          <a:xfrm>
            <a:off x="0" y="0"/>
            <a:ext cx="9175009" cy="492443"/>
          </a:xfrm>
          <a:prstGeom prst="rect">
            <a:avLst/>
          </a:prstGeom>
          <a:solidFill>
            <a:srgbClr val="92D050"/>
          </a:solidFill>
        </p:spPr>
        <p:txBody>
          <a:bodyPr wrap="square" tIns="0" bIns="0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Maize leaf stripping technology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CD7ED9-49FC-4CE5-B9DC-95033ABF63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04" y="484008"/>
            <a:ext cx="9144000" cy="637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73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446" y="2057400"/>
            <a:ext cx="9055101" cy="8382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3. Maize grain, </a:t>
            </a:r>
            <a:r>
              <a:rPr lang="en-US" sz="2400" dirty="0" err="1">
                <a:latin typeface="+mn-lt"/>
              </a:rPr>
              <a:t>stover</a:t>
            </a:r>
            <a:r>
              <a:rPr lang="en-US" sz="2400" dirty="0">
                <a:latin typeface="+mn-lt"/>
              </a:rPr>
              <a:t> and feed yields as affected leaf stripping system in northern Ghana.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E9A712-FA80-4F02-9D7D-31FE53BAF5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49183"/>
              </p:ext>
            </p:extLst>
          </p:nvPr>
        </p:nvGraphicFramePr>
        <p:xfrm>
          <a:off x="44447" y="2971800"/>
          <a:ext cx="9055101" cy="2514600"/>
        </p:xfrm>
        <a:graphic>
          <a:graphicData uri="http://schemas.openxmlformats.org/drawingml/2006/table">
            <a:tbl>
              <a:tblPr/>
              <a:tblGrid>
                <a:gridCol w="1258016">
                  <a:extLst>
                    <a:ext uri="{9D8B030D-6E8A-4147-A177-3AD203B41FA5}">
                      <a16:colId xmlns:a16="http://schemas.microsoft.com/office/drawing/2014/main" val="1992295460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2145991296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2240449463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3956227752"/>
                    </a:ext>
                  </a:extLst>
                </a:gridCol>
                <a:gridCol w="244614">
                  <a:extLst>
                    <a:ext uri="{9D8B030D-6E8A-4147-A177-3AD203B41FA5}">
                      <a16:colId xmlns:a16="http://schemas.microsoft.com/office/drawing/2014/main" val="432833664"/>
                    </a:ext>
                  </a:extLst>
                </a:gridCol>
                <a:gridCol w="668322">
                  <a:extLst>
                    <a:ext uri="{9D8B030D-6E8A-4147-A177-3AD203B41FA5}">
                      <a16:colId xmlns:a16="http://schemas.microsoft.com/office/drawing/2014/main" val="2473931653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2748252748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2346577518"/>
                    </a:ext>
                  </a:extLst>
                </a:gridCol>
                <a:gridCol w="174725">
                  <a:extLst>
                    <a:ext uri="{9D8B030D-6E8A-4147-A177-3AD203B41FA5}">
                      <a16:colId xmlns:a16="http://schemas.microsoft.com/office/drawing/2014/main" val="1624312323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3860521009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1101639282"/>
                    </a:ext>
                  </a:extLst>
                </a:gridCol>
                <a:gridCol w="838678">
                  <a:extLst>
                    <a:ext uri="{9D8B030D-6E8A-4147-A177-3AD203B41FA5}">
                      <a16:colId xmlns:a16="http://schemas.microsoft.com/office/drawing/2014/main" val="7044749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Northern 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Upper East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Upper West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57811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Leaf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11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Yield (t/ha)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8423936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Stripping 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Grain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Stover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Feed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Grain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Stover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Feed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Grain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Stover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Feed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960976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461934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Tasseling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039570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Silking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812155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s.e.m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927703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P-value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1042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8815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28143" y="0"/>
            <a:ext cx="4323202" cy="11430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Figure 5. Farmer preference for maize leaf stripping system in northern Ghana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BAEB2BB-081E-4CDC-A3BC-832C7BC527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1129683"/>
              </p:ext>
            </p:extLst>
          </p:nvPr>
        </p:nvGraphicFramePr>
        <p:xfrm>
          <a:off x="39478" y="381001"/>
          <a:ext cx="48006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DD404D6-B3C9-4FC0-90A1-1C8FA62587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3444291"/>
              </p:ext>
            </p:extLst>
          </p:nvPr>
        </p:nvGraphicFramePr>
        <p:xfrm>
          <a:off x="0" y="3672942"/>
          <a:ext cx="48006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C5B091D8-FF63-4458-B7F2-F47D0BFB9AA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9341576"/>
              </p:ext>
            </p:extLst>
          </p:nvPr>
        </p:nvGraphicFramePr>
        <p:xfrm>
          <a:off x="4840078" y="1905001"/>
          <a:ext cx="4303922" cy="3200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126404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835" y="1747264"/>
            <a:ext cx="9088436" cy="8382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4. Nutrient composition and IVMOD as affected by maize leaf stripping system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548B08-C4D8-4DED-AF68-CDB9B8F469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74394"/>
              </p:ext>
            </p:extLst>
          </p:nvPr>
        </p:nvGraphicFramePr>
        <p:xfrm>
          <a:off x="55564" y="2585464"/>
          <a:ext cx="9088436" cy="2200275"/>
        </p:xfrm>
        <a:graphic>
          <a:graphicData uri="http://schemas.openxmlformats.org/drawingml/2006/table">
            <a:tbl>
              <a:tblPr firstRow="1" firstCol="1" bandRow="1"/>
              <a:tblGrid>
                <a:gridCol w="1877218">
                  <a:extLst>
                    <a:ext uri="{9D8B030D-6E8A-4147-A177-3AD203B41FA5}">
                      <a16:colId xmlns:a16="http://schemas.microsoft.com/office/drawing/2014/main" val="2400187759"/>
                    </a:ext>
                  </a:extLst>
                </a:gridCol>
                <a:gridCol w="1572418">
                  <a:extLst>
                    <a:ext uri="{9D8B030D-6E8A-4147-A177-3AD203B41FA5}">
                      <a16:colId xmlns:a16="http://schemas.microsoft.com/office/drawing/2014/main" val="3421782011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598245128"/>
                    </a:ext>
                  </a:extLst>
                </a:gridCol>
                <a:gridCol w="1198564">
                  <a:extLst>
                    <a:ext uri="{9D8B030D-6E8A-4147-A177-3AD203B41FA5}">
                      <a16:colId xmlns:a16="http://schemas.microsoft.com/office/drawing/2014/main" val="615836496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4005791882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588339407"/>
                    </a:ext>
                  </a:extLst>
                </a:gridCol>
                <a:gridCol w="1239836">
                  <a:extLst>
                    <a:ext uri="{9D8B030D-6E8A-4147-A177-3AD203B41FA5}">
                      <a16:colId xmlns:a16="http://schemas.microsoft.com/office/drawing/2014/main" val="2540146420"/>
                    </a:ext>
                  </a:extLst>
                </a:gridCol>
              </a:tblGrid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Crude Protein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NDF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ADF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SCFA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IVMOD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3010386"/>
                  </a:ext>
                </a:extLst>
              </a:tr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Leaf stripping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(g/kg)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GH" sz="2000" dirty="0"/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 sz="2000" dirty="0"/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H" sz="2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98937886"/>
                  </a:ext>
                </a:extLst>
              </a:tr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41454040"/>
                  </a:ext>
                </a:extLst>
              </a:tr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Tasseling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92.9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77.2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51.9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.03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10.44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48.5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55213085"/>
                  </a:ext>
                </a:extLst>
              </a:tr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Silking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98.2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74.9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.03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10.79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47.7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2964112"/>
                  </a:ext>
                </a:extLst>
              </a:tr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s.e.m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6.26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3.25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2.98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10387752"/>
                  </a:ext>
                </a:extLst>
              </a:tr>
              <a:tr h="1748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P-value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7221195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7BDD710-939A-408E-BE76-4551B1259383}"/>
              </a:ext>
            </a:extLst>
          </p:cNvPr>
          <p:cNvSpPr txBox="1"/>
          <p:nvPr/>
        </p:nvSpPr>
        <p:spPr>
          <a:xfrm>
            <a:off x="-20838" y="4876800"/>
            <a:ext cx="9130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aseline="30000" dirty="0"/>
              <a:t>1</a:t>
            </a:r>
            <a:r>
              <a:rPr lang="en-US" dirty="0"/>
              <a:t>Neutral detergent </a:t>
            </a:r>
            <a:r>
              <a:rPr lang="en-US" dirty="0" err="1"/>
              <a:t>fibre</a:t>
            </a:r>
            <a:r>
              <a:rPr lang="en-US" dirty="0"/>
              <a:t>, </a:t>
            </a:r>
            <a:r>
              <a:rPr lang="en-US" baseline="30000" dirty="0"/>
              <a:t>2</a:t>
            </a:r>
            <a:r>
              <a:rPr lang="en-US" dirty="0"/>
              <a:t>Acid detergent </a:t>
            </a:r>
            <a:r>
              <a:rPr lang="en-US" dirty="0" err="1"/>
              <a:t>fibre</a:t>
            </a:r>
            <a:r>
              <a:rPr lang="en-US" dirty="0"/>
              <a:t>, </a:t>
            </a:r>
            <a:r>
              <a:rPr lang="en-US" baseline="30000" dirty="0"/>
              <a:t>3</a:t>
            </a:r>
            <a:r>
              <a:rPr lang="en-US" dirty="0"/>
              <a:t>Short chain fatty acid, </a:t>
            </a:r>
            <a:r>
              <a:rPr lang="en-US" baseline="30000" dirty="0"/>
              <a:t>4</a:t>
            </a:r>
            <a:r>
              <a:rPr lang="en-US" dirty="0"/>
              <a:t>Metabolisable energy and </a:t>
            </a:r>
            <a:r>
              <a:rPr lang="en-US" baseline="30000" dirty="0"/>
              <a:t>5</a:t>
            </a:r>
            <a:r>
              <a:rPr lang="it-IT" dirty="0"/>
              <a:t>In vitro organic matter digestibility</a:t>
            </a:r>
          </a:p>
          <a:p>
            <a:endParaRPr lang="it-IT" dirty="0"/>
          </a:p>
          <a:p>
            <a:r>
              <a:rPr lang="it-IT" dirty="0"/>
              <a:t>Ruminant crude protein for body maintenance: 53-70 g/kg (NRC, 2006)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929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1447800"/>
            <a:ext cx="7772400" cy="4876800"/>
          </a:xfrm>
        </p:spPr>
        <p:txBody>
          <a:bodyPr/>
          <a:lstStyle/>
          <a:p>
            <a:r>
              <a:rPr lang="en-US" sz="2400" b="1" dirty="0">
                <a:latin typeface="+mn-lt"/>
              </a:rPr>
              <a:t>Preliminary results from social science research: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Respondents see intervention as building upon existing practice (</a:t>
            </a:r>
            <a:r>
              <a:rPr lang="en-US" sz="2400" u="sng" dirty="0">
                <a:latin typeface="+mn-lt"/>
              </a:rPr>
              <a:t>before</a:t>
            </a:r>
            <a:r>
              <a:rPr lang="en-US" sz="2400" dirty="0">
                <a:latin typeface="+mn-lt"/>
              </a:rPr>
              <a:t>: stripping late in the cultivation season, fear of risking yields; </a:t>
            </a:r>
            <a:r>
              <a:rPr lang="en-US" sz="2400" u="sng" dirty="0">
                <a:latin typeface="+mn-lt"/>
              </a:rPr>
              <a:t>now</a:t>
            </a:r>
            <a:r>
              <a:rPr lang="en-US" sz="2400" dirty="0">
                <a:latin typeface="+mn-lt"/>
              </a:rPr>
              <a:t>: more knowledge on appropriate timing; earlier access to feed)</a:t>
            </a:r>
          </a:p>
          <a:p>
            <a:endParaRPr lang="en-US" sz="2400" dirty="0">
              <a:latin typeface="+mn-lt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2057400" y="3581400"/>
            <a:ext cx="4888564" cy="2819400"/>
          </a:xfrm>
          <a:prstGeom prst="wedgeEllipseCallou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41910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“… we didn’t want to practice the [new] technology with the fear that our crops may not yield well, but when we tried it, things were good” (male farmer,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Duko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19880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1447800"/>
            <a:ext cx="7772400" cy="4876800"/>
          </a:xfrm>
        </p:spPr>
        <p:txBody>
          <a:bodyPr/>
          <a:lstStyle/>
          <a:p>
            <a:pPr lvl="0"/>
            <a:r>
              <a:rPr lang="en-US" sz="2400" b="1" dirty="0">
                <a:solidFill>
                  <a:prstClr val="black"/>
                </a:solidFill>
                <a:latin typeface="Calibri"/>
              </a:rPr>
              <a:t>Preliminary results from social science research…..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No shifts in labor roles (cutting pasture versus cutting maize leaves) </a:t>
            </a:r>
            <a:r>
              <a:rPr lang="mr-IN" sz="2400" dirty="0">
                <a:latin typeface="+mn-lt"/>
              </a:rPr>
              <a:t>–</a:t>
            </a:r>
            <a:r>
              <a:rPr lang="en-US" sz="2400" dirty="0">
                <a:latin typeface="+mn-lt"/>
              </a:rPr>
              <a:t> more a male task in the Northern Region, various arrangements among household members in the Upper regions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Less competition among community members for pasture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Savings especially for male household heads who used to purchase livestock feed before (24% of respondents)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No changes in human diet: animals are rarely consumed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Reports on productivity (livestock, maize) need more in-depth analysis and attribution</a:t>
            </a:r>
          </a:p>
          <a:p>
            <a:endParaRPr lang="en-US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2322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968422"/>
              </p:ext>
            </p:extLst>
          </p:nvPr>
        </p:nvGraphicFramePr>
        <p:xfrm>
          <a:off x="-16526" y="1294211"/>
          <a:ext cx="9144001" cy="55582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1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098334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51669">
                  <a:extLst>
                    <a:ext uri="{9D8B030D-6E8A-4147-A177-3AD203B41FA5}">
                      <a16:colId xmlns:a16="http://schemas.microsoft.com/office/drawing/2014/main" val="3897128895"/>
                    </a:ext>
                  </a:extLst>
                </a:gridCol>
                <a:gridCol w="3355597">
                  <a:extLst>
                    <a:ext uri="{9D8B030D-6E8A-4147-A177-3AD203B41FA5}">
                      <a16:colId xmlns:a16="http://schemas.microsoft.com/office/drawing/2014/main" val="56842596"/>
                    </a:ext>
                  </a:extLst>
                </a:gridCol>
              </a:tblGrid>
              <a:tr h="420691">
                <a:tc>
                  <a:txBody>
                    <a:bodyPr/>
                    <a:lstStyle/>
                    <a:p>
                      <a:r>
                        <a:rPr lang="en-US" sz="1400" dirty="0"/>
                        <a:t>Outcome no. 1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 1.1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 1.1.1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341309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GH111A-1803: Cowpea living mulch effect on weed control, soil properties and maize yield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18662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dirty="0"/>
                        <a:t>Northern</a:t>
                      </a:r>
                      <a:r>
                        <a:rPr lang="en-US" sz="1400" dirty="0"/>
                        <a:t> (</a:t>
                      </a:r>
                      <a:r>
                        <a:rPr lang="en-US" sz="1400" dirty="0" err="1"/>
                        <a:t>Tingoli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Cheyohi</a:t>
                      </a:r>
                      <a:r>
                        <a:rPr lang="en-US" sz="1400" dirty="0"/>
                        <a:t> no. 2, </a:t>
                      </a:r>
                      <a:r>
                        <a:rPr lang="en-US" sz="1400" dirty="0" err="1"/>
                        <a:t>Doku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Tibali</a:t>
                      </a:r>
                      <a:r>
                        <a:rPr lang="en-US" sz="1400" dirty="0"/>
                        <a:t>), </a:t>
                      </a:r>
                      <a:r>
                        <a:rPr lang="en-US" sz="1400" b="1" dirty="0"/>
                        <a:t>Upper East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err="1"/>
                        <a:t>Samboligo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Nyangua</a:t>
                      </a:r>
                      <a:r>
                        <a:rPr lang="en-US" sz="1400" dirty="0"/>
                        <a:t>, Gia, </a:t>
                      </a:r>
                      <a:r>
                        <a:rPr lang="en-US" sz="1400" dirty="0" err="1"/>
                        <a:t>Bonia</a:t>
                      </a:r>
                      <a:r>
                        <a:rPr lang="en-US" sz="1400" dirty="0"/>
                        <a:t>) and </a:t>
                      </a:r>
                      <a:r>
                        <a:rPr lang="en-US" sz="1400" b="1" dirty="0"/>
                        <a:t>Upper West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err="1"/>
                        <a:t>Zanko</a:t>
                      </a:r>
                      <a:r>
                        <a:rPr lang="en-US" sz="1400" dirty="0"/>
                        <a:t>, Guo, </a:t>
                      </a:r>
                      <a:r>
                        <a:rPr lang="en-US" sz="1400" dirty="0" err="1"/>
                        <a:t>Goli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Goriyiri</a:t>
                      </a:r>
                      <a:r>
                        <a:rPr lang="en-US" sz="1400" dirty="0"/>
                        <a:t>) regions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460634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June 2018 – December 2019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712960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dirty="0"/>
                        <a:t>Agronomic data </a:t>
                      </a:r>
                      <a:r>
                        <a:rPr lang="en-US" sz="1400" dirty="0"/>
                        <a:t>(Mar. 2019)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dirty="0"/>
                        <a:t>Cost-benefit and labor input data </a:t>
                      </a:r>
                      <a:r>
                        <a:rPr lang="en-US" sz="1400" dirty="0"/>
                        <a:t>(Mar. 2019)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dirty="0"/>
                        <a:t>Livestock productivity data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(Mar. 2019)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 dirty="0"/>
                        <a:t>Technology extrapolation domains </a:t>
                      </a:r>
                      <a:r>
                        <a:rPr lang="en-US" sz="12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 dirty="0"/>
                        <a:t>Databas</a:t>
                      </a:r>
                      <a:r>
                        <a:rPr lang="en-US" sz="1200" dirty="0"/>
                        <a:t>e (Dec. 2019)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Technology extrapolation domains </a:t>
                      </a:r>
                      <a:r>
                        <a:rPr lang="en-US" sz="14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0" dirty="0"/>
                        <a:t>Database upload </a:t>
                      </a:r>
                      <a:r>
                        <a:rPr lang="en-US" sz="14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Paper publication (Dec. 2020)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742574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Productivity</a:t>
                      </a:r>
                      <a:r>
                        <a:rPr lang="en-US" sz="14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Environment</a:t>
                      </a:r>
                      <a:r>
                        <a:rPr lang="en-US" sz="14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Economic</a:t>
                      </a:r>
                      <a:r>
                        <a:rPr lang="en-US" sz="1400"/>
                        <a:t> (Field/ plot level)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/>
                        <a:t>Human</a:t>
                      </a:r>
                      <a:r>
                        <a:rPr lang="en-US" sz="12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/>
                        <a:t>Social</a:t>
                      </a:r>
                      <a:r>
                        <a:rPr lang="en-US" sz="12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Human</a:t>
                      </a:r>
                      <a:r>
                        <a:rPr lang="en-US" sz="1400" dirty="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Social</a:t>
                      </a:r>
                      <a:r>
                        <a:rPr lang="en-US" sz="1400" dirty="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26126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Abdul Rahman Nurudeen (Agronomist, IITA)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Kuto Bekele (Economist, IITA)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Fisher Gundula (Gender specialist, IITA)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Muthoni Francis (GIS specialist, IITA)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9502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was interacted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GH121-18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0388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CDD5EAF-11CE-4461-9A88-A6C7888E7A74}"/>
              </a:ext>
            </a:extLst>
          </p:cNvPr>
          <p:cNvSpPr txBox="1"/>
          <p:nvPr/>
        </p:nvSpPr>
        <p:spPr>
          <a:xfrm>
            <a:off x="0" y="0"/>
            <a:ext cx="9144000" cy="492443"/>
          </a:xfrm>
          <a:prstGeom prst="rect">
            <a:avLst/>
          </a:prstGeom>
          <a:solidFill>
            <a:srgbClr val="92D050"/>
          </a:solidFill>
        </p:spPr>
        <p:txBody>
          <a:bodyPr wrap="square" tIns="0" bIns="0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Cowpea living mulch technology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B6F8E8-BC39-4756-8752-3B2B242508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9872"/>
            <a:ext cx="9144000" cy="628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180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800303"/>
              </p:ext>
            </p:extLst>
          </p:nvPr>
        </p:nvGraphicFramePr>
        <p:xfrm>
          <a:off x="-1" y="1334875"/>
          <a:ext cx="9144001" cy="5486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1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098334">
                  <a:extLst>
                    <a:ext uri="{9D8B030D-6E8A-4147-A177-3AD203B41FA5}">
                      <a16:colId xmlns:a16="http://schemas.microsoft.com/office/drawing/2014/main" val="100015059"/>
                    </a:ext>
                  </a:extLst>
                </a:gridCol>
                <a:gridCol w="251669">
                  <a:extLst>
                    <a:ext uri="{9D8B030D-6E8A-4147-A177-3AD203B41FA5}">
                      <a16:colId xmlns:a16="http://schemas.microsoft.com/office/drawing/2014/main" val="3897128895"/>
                    </a:ext>
                  </a:extLst>
                </a:gridCol>
                <a:gridCol w="3355597">
                  <a:extLst>
                    <a:ext uri="{9D8B030D-6E8A-4147-A177-3AD203B41FA5}">
                      <a16:colId xmlns:a16="http://schemas.microsoft.com/office/drawing/2014/main" val="56842596"/>
                    </a:ext>
                  </a:extLst>
                </a:gridCol>
              </a:tblGrid>
              <a:tr h="431827">
                <a:tc>
                  <a:txBody>
                    <a:bodyPr/>
                    <a:lstStyle/>
                    <a:p>
                      <a:r>
                        <a:rPr lang="en-US" sz="1400" dirty="0"/>
                        <a:t>Outcome no. 1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Output no. 1.1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Activity no. 1.1.1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531876">
                <a:tc>
                  <a:txBody>
                    <a:bodyPr/>
                    <a:lstStyle/>
                    <a:p>
                      <a:r>
                        <a:rPr lang="en-US" sz="1400" b="1" dirty="0"/>
                        <a:t>Sub-activity title 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GH111A-1801: Variety and planting density effects on grain and fodder yield and quality of groundnut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532391">
                <a:tc>
                  <a:txBody>
                    <a:bodyPr/>
                    <a:lstStyle/>
                    <a:p>
                      <a:r>
                        <a:rPr lang="en-US" sz="1400" b="1" dirty="0"/>
                        <a:t>Location/sites </a:t>
                      </a:r>
                    </a:p>
                    <a:p>
                      <a:r>
                        <a:rPr lang="en-US" sz="1400" b="1" dirty="0"/>
                        <a:t>for sub-activity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dirty="0"/>
                        <a:t>Northern</a:t>
                      </a:r>
                      <a:r>
                        <a:rPr lang="en-US" sz="1400" dirty="0"/>
                        <a:t> (</a:t>
                      </a:r>
                      <a:r>
                        <a:rPr lang="en-US" sz="1400" dirty="0" err="1"/>
                        <a:t>Tingoli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Cheyohi</a:t>
                      </a:r>
                      <a:r>
                        <a:rPr lang="en-US" sz="1400" dirty="0"/>
                        <a:t> no. 2, </a:t>
                      </a:r>
                      <a:r>
                        <a:rPr lang="en-US" sz="1400" dirty="0" err="1"/>
                        <a:t>Doku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Tibali</a:t>
                      </a:r>
                      <a:r>
                        <a:rPr lang="en-US" sz="1400" dirty="0"/>
                        <a:t>), </a:t>
                      </a:r>
                      <a:r>
                        <a:rPr lang="en-US" sz="1400" b="1" dirty="0"/>
                        <a:t>Upper East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err="1"/>
                        <a:t>Samboligo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Nyangua</a:t>
                      </a:r>
                      <a:r>
                        <a:rPr lang="en-US" sz="1400" dirty="0"/>
                        <a:t>, Gia, </a:t>
                      </a:r>
                      <a:r>
                        <a:rPr lang="en-US" sz="1400" dirty="0" err="1"/>
                        <a:t>Bonia</a:t>
                      </a:r>
                      <a:r>
                        <a:rPr lang="en-US" sz="1400" dirty="0"/>
                        <a:t>) and </a:t>
                      </a:r>
                      <a:r>
                        <a:rPr lang="en-US" sz="1400" b="1" dirty="0"/>
                        <a:t>Upper West </a:t>
                      </a:r>
                      <a:r>
                        <a:rPr lang="en-US" sz="1400" dirty="0"/>
                        <a:t>(</a:t>
                      </a:r>
                      <a:r>
                        <a:rPr lang="en-US" sz="1400" dirty="0" err="1"/>
                        <a:t>Zanko</a:t>
                      </a:r>
                      <a:r>
                        <a:rPr lang="en-US" sz="1400" dirty="0"/>
                        <a:t>, Guo, </a:t>
                      </a:r>
                      <a:r>
                        <a:rPr lang="en-US" sz="1400" dirty="0" err="1"/>
                        <a:t>Goli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Goriyiri</a:t>
                      </a:r>
                      <a:r>
                        <a:rPr lang="en-US" sz="1400" dirty="0"/>
                        <a:t>) regions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531876">
                <a:tc>
                  <a:txBody>
                    <a:bodyPr/>
                    <a:lstStyle/>
                    <a:p>
                      <a:r>
                        <a:rPr lang="en-US" sz="1400" b="1" dirty="0"/>
                        <a:t>Implementation timeframe (start/end date)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June 2018 – December 2019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969891">
                <a:tc>
                  <a:txBody>
                    <a:bodyPr/>
                    <a:lstStyle/>
                    <a:p>
                      <a:r>
                        <a:rPr lang="en-US" sz="1400" b="1" dirty="0"/>
                        <a:t>Deliverables achieved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dirty="0"/>
                        <a:t>Agronomic data </a:t>
                      </a:r>
                      <a:r>
                        <a:rPr lang="en-US" sz="1400" dirty="0"/>
                        <a:t>(Mar. 2019)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 dirty="0"/>
                        <a:t>Cost-benefit and labor input data </a:t>
                      </a:r>
                      <a:r>
                        <a:rPr lang="en-US" sz="1400" dirty="0"/>
                        <a:t>(Mar. 2019)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400" b="1" dirty="0"/>
                        <a:t>Livestock productivity data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(Mar. 2019)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 dirty="0"/>
                        <a:t>Technology extrapolation domains </a:t>
                      </a:r>
                      <a:r>
                        <a:rPr lang="en-US" sz="12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 dirty="0"/>
                        <a:t>Databas</a:t>
                      </a:r>
                      <a:r>
                        <a:rPr lang="en-US" sz="1200" dirty="0"/>
                        <a:t>e (Dec. 2019)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Technology extrapolation domains </a:t>
                      </a:r>
                      <a:r>
                        <a:rPr lang="en-US" sz="14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0" dirty="0"/>
                        <a:t>Database upload </a:t>
                      </a:r>
                      <a:r>
                        <a:rPr lang="en-US" sz="1400" dirty="0"/>
                        <a:t>(Dec. 2019)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Paper publication (Dec. 2020)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762230">
                <a:tc>
                  <a:txBody>
                    <a:bodyPr/>
                    <a:lstStyle/>
                    <a:p>
                      <a:r>
                        <a:rPr lang="en-US" sz="1400" b="1" dirty="0"/>
                        <a:t>S.I. domain and indicators for which data was collected – indicate metric and scale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Productivity</a:t>
                      </a:r>
                      <a:r>
                        <a:rPr lang="en-US" sz="14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Environment</a:t>
                      </a:r>
                      <a:r>
                        <a:rPr lang="en-US" sz="14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b="1"/>
                        <a:t>Economic</a:t>
                      </a:r>
                      <a:r>
                        <a:rPr lang="en-US" sz="1400"/>
                        <a:t> (Field/ plot level)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/>
                        <a:t>Human</a:t>
                      </a:r>
                      <a:r>
                        <a:rPr lang="en-US" sz="12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 b="1"/>
                        <a:t>Social</a:t>
                      </a:r>
                      <a:r>
                        <a:rPr lang="en-US" sz="120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Human</a:t>
                      </a:r>
                      <a:r>
                        <a:rPr lang="en-US" sz="1400" dirty="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b="1" dirty="0"/>
                        <a:t>Social</a:t>
                      </a:r>
                      <a:r>
                        <a:rPr lang="en-US" sz="1400" dirty="0"/>
                        <a:t> (Field/ plot level)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750883">
                <a:tc>
                  <a:txBody>
                    <a:bodyPr/>
                    <a:lstStyle/>
                    <a:p>
                      <a:r>
                        <a:rPr lang="en-US" sz="1400" b="1" dirty="0"/>
                        <a:t>Research team involved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Abdul Rahman Nurudeen (IITA)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Kuto Bekele (IITA)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400" dirty="0"/>
                        <a:t>Muthoni Francis (IITA)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200"/>
                        <a:t>_ _ _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 err="1"/>
                        <a:t>Adda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Wesseh</a:t>
                      </a:r>
                      <a:r>
                        <a:rPr lang="en-US" sz="1400" dirty="0"/>
                        <a:t> (IITA</a:t>
                      </a:r>
                    </a:p>
                    <a:p>
                      <a:pPr marL="228600" indent="-228600">
                        <a:buFont typeface="+mj-lt"/>
                        <a:buAutoNum type="arabicPeriod" startAt="4"/>
                      </a:pPr>
                      <a:r>
                        <a:rPr lang="en-US" sz="1400" dirty="0"/>
                        <a:t>_ _ 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9754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Farming systems research perspective (how this work was interacted with other sub-activities)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GH112-1801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99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200" y="1981200"/>
            <a:ext cx="9143998" cy="8382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5. Maize grain and </a:t>
            </a:r>
            <a:r>
              <a:rPr lang="en-US" sz="2400" dirty="0" err="1">
                <a:latin typeface="+mn-lt"/>
              </a:rPr>
              <a:t>stover</a:t>
            </a:r>
            <a:r>
              <a:rPr lang="en-US" sz="2400" dirty="0">
                <a:latin typeface="+mn-lt"/>
              </a:rPr>
              <a:t> yields and weed biomass as affected by cowpea living mulch system in northern Ghana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F521B5-8988-48BE-BE3D-F2B4CD30D8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20847"/>
              </p:ext>
            </p:extLst>
          </p:nvPr>
        </p:nvGraphicFramePr>
        <p:xfrm>
          <a:off x="20200" y="2792776"/>
          <a:ext cx="9143998" cy="2828925"/>
        </p:xfrm>
        <a:graphic>
          <a:graphicData uri="http://schemas.openxmlformats.org/drawingml/2006/table">
            <a:tbl>
              <a:tblPr/>
              <a:tblGrid>
                <a:gridCol w="1524000">
                  <a:extLst>
                    <a:ext uri="{9D8B030D-6E8A-4147-A177-3AD203B41FA5}">
                      <a16:colId xmlns:a16="http://schemas.microsoft.com/office/drawing/2014/main" val="28047892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25079512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37330508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656348249"/>
                    </a:ext>
                  </a:extLst>
                </a:gridCol>
                <a:gridCol w="152400">
                  <a:extLst>
                    <a:ext uri="{9D8B030D-6E8A-4147-A177-3AD203B41FA5}">
                      <a16:colId xmlns:a16="http://schemas.microsoft.com/office/drawing/2014/main" val="23388982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76036032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92001048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609215594"/>
                    </a:ext>
                  </a:extLst>
                </a:gridCol>
                <a:gridCol w="141933">
                  <a:extLst>
                    <a:ext uri="{9D8B030D-6E8A-4147-A177-3AD203B41FA5}">
                      <a16:colId xmlns:a16="http://schemas.microsoft.com/office/drawing/2014/main" val="479967160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val="3916845136"/>
                    </a:ext>
                  </a:extLst>
                </a:gridCol>
                <a:gridCol w="804217">
                  <a:extLst>
                    <a:ext uri="{9D8B030D-6E8A-4147-A177-3AD203B41FA5}">
                      <a16:colId xmlns:a16="http://schemas.microsoft.com/office/drawing/2014/main" val="17558812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722893012"/>
                    </a:ext>
                  </a:extLst>
                </a:gridCol>
                <a:gridCol w="914398">
                  <a:extLst>
                    <a:ext uri="{9D8B030D-6E8A-4147-A177-3AD203B41FA5}">
                      <a16:colId xmlns:a16="http://schemas.microsoft.com/office/drawing/2014/main" val="10369758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Northern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Upper East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Upper West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9501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Cowpea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Yield (t/ha)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0569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Living mulch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Grain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Stover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Weed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Grain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Stover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Weed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Grain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Stover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Weed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546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852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MCSD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81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MC1W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4340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MC2W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23281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s.e.m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66590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P-Value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2031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122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05054" y="228600"/>
            <a:ext cx="4520586" cy="10668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Figure 6. Farmer preference for cowpea living mulch system in northern Ghana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2A4591C-EF99-448A-B7B8-FF72742FDB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5048700"/>
              </p:ext>
            </p:extLst>
          </p:nvPr>
        </p:nvGraphicFramePr>
        <p:xfrm>
          <a:off x="0" y="152400"/>
          <a:ext cx="45720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5BFE0B5-7CD1-4C5D-8980-468BF08BC3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897879"/>
              </p:ext>
            </p:extLst>
          </p:nvPr>
        </p:nvGraphicFramePr>
        <p:xfrm>
          <a:off x="-33051" y="3505200"/>
          <a:ext cx="45720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620913C4-C78C-4EA3-90B4-30348C4DC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8462639"/>
              </p:ext>
            </p:extLst>
          </p:nvPr>
        </p:nvGraphicFramePr>
        <p:xfrm>
          <a:off x="4605054" y="2667000"/>
          <a:ext cx="4520586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06794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200" y="1447800"/>
            <a:ext cx="8991600" cy="8382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6. Labor requirement for cowpea living mulch in maize based cropping system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F3DCC33-B313-4079-AB5A-F5A853D559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434577"/>
              </p:ext>
            </p:extLst>
          </p:nvPr>
        </p:nvGraphicFramePr>
        <p:xfrm>
          <a:off x="533400" y="2286000"/>
          <a:ext cx="8229600" cy="1842580"/>
        </p:xfrm>
        <a:graphic>
          <a:graphicData uri="http://schemas.openxmlformats.org/drawingml/2006/table">
            <a:tbl>
              <a:tblPr firstRow="1" firstCol="1" bandRow="1"/>
              <a:tblGrid>
                <a:gridCol w="2598821">
                  <a:extLst>
                    <a:ext uri="{9D8B030D-6E8A-4147-A177-3AD203B41FA5}">
                      <a16:colId xmlns:a16="http://schemas.microsoft.com/office/drawing/2014/main" val="3602498216"/>
                    </a:ext>
                  </a:extLst>
                </a:gridCol>
                <a:gridCol w="1820779">
                  <a:extLst>
                    <a:ext uri="{9D8B030D-6E8A-4147-A177-3AD203B41FA5}">
                      <a16:colId xmlns:a16="http://schemas.microsoft.com/office/drawing/2014/main" val="173101262"/>
                    </a:ext>
                  </a:extLst>
                </a:gridCol>
                <a:gridCol w="1860884">
                  <a:extLst>
                    <a:ext uri="{9D8B030D-6E8A-4147-A177-3AD203B41FA5}">
                      <a16:colId xmlns:a16="http://schemas.microsoft.com/office/drawing/2014/main" val="3512744428"/>
                    </a:ext>
                  </a:extLst>
                </a:gridCol>
                <a:gridCol w="1949116">
                  <a:extLst>
                    <a:ext uri="{9D8B030D-6E8A-4147-A177-3AD203B41FA5}">
                      <a16:colId xmlns:a16="http://schemas.microsoft.com/office/drawing/2014/main" val="3345325181"/>
                    </a:ext>
                  </a:extLst>
                </a:gridCol>
              </a:tblGrid>
              <a:tr h="2575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Labor (days/ha)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5854061"/>
                  </a:ext>
                </a:extLst>
              </a:tr>
              <a:tr h="2798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Cowpea living mulch 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Weeding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Other activities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Total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4552603"/>
                  </a:ext>
                </a:extLst>
              </a:tr>
              <a:tr h="30343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113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628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741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913248"/>
                  </a:ext>
                </a:extLst>
              </a:tr>
              <a:tr h="2886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MCSD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142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704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846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19455"/>
                  </a:ext>
                </a:extLst>
              </a:tr>
              <a:tr h="2886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MC1W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137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703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840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108857"/>
                  </a:ext>
                </a:extLst>
              </a:tr>
              <a:tr h="288638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MC2W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134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705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839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28240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36104D7-CDC0-45D2-9474-8B0BAD138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33707"/>
              </p:ext>
            </p:extLst>
          </p:nvPr>
        </p:nvGraphicFramePr>
        <p:xfrm>
          <a:off x="533401" y="4419600"/>
          <a:ext cx="8229600" cy="2185416"/>
        </p:xfrm>
        <a:graphic>
          <a:graphicData uri="http://schemas.openxmlformats.org/drawingml/2006/table">
            <a:tbl>
              <a:tblPr firstRow="1" firstCol="1" bandRow="1"/>
              <a:tblGrid>
                <a:gridCol w="2590799">
                  <a:extLst>
                    <a:ext uri="{9D8B030D-6E8A-4147-A177-3AD203B41FA5}">
                      <a16:colId xmlns:a16="http://schemas.microsoft.com/office/drawing/2014/main" val="1310296464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648386590"/>
                    </a:ext>
                  </a:extLst>
                </a:gridCol>
                <a:gridCol w="2005264">
                  <a:extLst>
                    <a:ext uri="{9D8B030D-6E8A-4147-A177-3AD203B41FA5}">
                      <a16:colId xmlns:a16="http://schemas.microsoft.com/office/drawing/2014/main" val="1359057541"/>
                    </a:ext>
                  </a:extLst>
                </a:gridCol>
                <a:gridCol w="1804737">
                  <a:extLst>
                    <a:ext uri="{9D8B030D-6E8A-4147-A177-3AD203B41FA5}">
                      <a16:colId xmlns:a16="http://schemas.microsoft.com/office/drawing/2014/main" val="1403453522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Labor input, all activities (%)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234813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Cowpea living mulch 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Men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Women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Children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290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55.4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18.3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7.9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9113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MCSD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52.8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36.8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10.4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124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MC1W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56.4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21.2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22.5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123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MC2W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55.6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29.8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14.6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895798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Over all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55.0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26.5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13.8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61579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5367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00" y="1447800"/>
            <a:ext cx="7543800" cy="5105400"/>
          </a:xfrm>
        </p:spPr>
        <p:txBody>
          <a:bodyPr/>
          <a:lstStyle/>
          <a:p>
            <a:r>
              <a:rPr lang="en-US" sz="2400" b="1" dirty="0">
                <a:latin typeface="+mn-lt"/>
              </a:rPr>
              <a:t>Preliminary results from social science research: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82% percent of the respondents indicated to have no previous experience of intercropping maize with legumes (but some had intercropped millet with beans)</a:t>
            </a: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Diverging views on labor requirements: majority of male and female farmers found technology more labor-intensive (especially planting and harvesting)</a:t>
            </a:r>
            <a:r>
              <a:rPr lang="en-US" sz="2400" dirty="0"/>
              <a:t> than maize </a:t>
            </a:r>
            <a:r>
              <a:rPr lang="en-US" sz="2400" dirty="0" err="1"/>
              <a:t>monocropping</a:t>
            </a:r>
            <a:r>
              <a:rPr lang="en-US" sz="2400" dirty="0"/>
              <a:t> </a:t>
            </a:r>
            <a:endParaRPr lang="en-US" sz="2400" dirty="0">
              <a:latin typeface="+mn-lt"/>
            </a:endParaRPr>
          </a:p>
          <a:p>
            <a:pPr marL="457200" indent="-342900">
              <a:buFont typeface="Arial"/>
              <a:buChar char="•"/>
            </a:pPr>
            <a:r>
              <a:rPr lang="en-US" sz="2400" dirty="0">
                <a:latin typeface="+mn-lt"/>
              </a:rPr>
              <a:t>Human consumption the most important reason for cultivating cowpeas (with equitable consumption patterns in the household)</a:t>
            </a:r>
          </a:p>
        </p:txBody>
      </p:sp>
    </p:spTree>
    <p:extLst>
      <p:ext uri="{BB962C8B-B14F-4D97-AF65-F5344CB8AC3E}">
        <p14:creationId xmlns:p14="http://schemas.microsoft.com/office/powerpoint/2010/main" val="31451657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314450" y="1993450"/>
            <a:ext cx="6457950" cy="2407134"/>
          </a:xfrm>
          <a:solidFill>
            <a:srgbClr val="CCFF33"/>
          </a:solidFill>
        </p:spPr>
        <p:txBody>
          <a:bodyPr/>
          <a:lstStyle/>
          <a:p>
            <a:pPr>
              <a:lnSpc>
                <a:spcPct val="150000"/>
              </a:lnSpc>
              <a:spcAft>
                <a:spcPts val="1350"/>
              </a:spcAft>
            </a:pPr>
            <a:r>
              <a:rPr lang="en-US" dirty="0">
                <a:latin typeface="+mn-lt"/>
              </a:rPr>
              <a:t>Overview of AR activities in Upper East and Northern Regions, Ghana  </a:t>
            </a:r>
            <a:endParaRPr lang="en-US" sz="3000" dirty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3257551" y="4400551"/>
            <a:ext cx="3431381" cy="2021066"/>
          </a:xfrm>
          <a:solidFill>
            <a:schemeClr val="bg1"/>
          </a:solidFill>
        </p:spPr>
        <p:txBody>
          <a:bodyPr/>
          <a:lstStyle/>
          <a:p>
            <a:r>
              <a:rPr lang="en-US" dirty="0">
                <a:latin typeface="+mn-lt"/>
              </a:rPr>
              <a:t>Jean Baptiste Tignegre,</a:t>
            </a:r>
          </a:p>
          <a:p>
            <a:r>
              <a:rPr lang="fr-FR" dirty="0" err="1">
                <a:latin typeface="+mn-lt"/>
              </a:rPr>
              <a:t>Zenebe</a:t>
            </a:r>
            <a:r>
              <a:rPr lang="fr-FR" dirty="0">
                <a:latin typeface="+mn-lt"/>
              </a:rPr>
              <a:t> </a:t>
            </a:r>
            <a:r>
              <a:rPr lang="en-US" dirty="0" err="1"/>
              <a:t>Adimassu</a:t>
            </a:r>
            <a:endParaRPr lang="fr-FR" dirty="0">
              <a:latin typeface="+mn-lt"/>
            </a:endParaRPr>
          </a:p>
          <a:p>
            <a:r>
              <a:rPr lang="fr-FR" dirty="0" err="1">
                <a:latin typeface="+mn-lt"/>
              </a:rPr>
              <a:t>Mahama</a:t>
            </a:r>
            <a:r>
              <a:rPr lang="fr-FR" dirty="0">
                <a:latin typeface="+mn-lt"/>
              </a:rPr>
              <a:t> </a:t>
            </a:r>
            <a:r>
              <a:rPr lang="fr-FR" dirty="0" err="1">
                <a:latin typeface="+mn-lt"/>
              </a:rPr>
              <a:t>Saaka</a:t>
            </a:r>
            <a:endParaRPr lang="en-US" dirty="0">
              <a:latin typeface="+mn-lt"/>
            </a:endParaRPr>
          </a:p>
          <a:p>
            <a:r>
              <a:rPr lang="fr-FR" dirty="0">
                <a:latin typeface="+mn-lt"/>
              </a:rPr>
              <a:t>Victor A. </a:t>
            </a:r>
            <a:r>
              <a:rPr lang="fr-FR" dirty="0" err="1">
                <a:latin typeface="+mn-lt"/>
              </a:rPr>
              <a:t>Sefa</a:t>
            </a:r>
            <a:endParaRPr lang="en-US" dirty="0">
              <a:latin typeface="+mn-lt"/>
            </a:endParaRPr>
          </a:p>
          <a:p>
            <a:r>
              <a:rPr lang="fr-FR" dirty="0">
                <a:latin typeface="+mn-lt"/>
              </a:rPr>
              <a:t>Paul A. </a:t>
            </a:r>
            <a:r>
              <a:rPr lang="fr-FR" dirty="0" err="1">
                <a:latin typeface="+mn-lt"/>
              </a:rPr>
              <a:t>Zaato</a:t>
            </a:r>
            <a:r>
              <a:rPr lang="fr-FR" dirty="0">
                <a:latin typeface="+mn-lt"/>
              </a:rPr>
              <a:t>, </a:t>
            </a:r>
            <a:r>
              <a:rPr lang="fr-FR" dirty="0" err="1">
                <a:latin typeface="+mn-lt"/>
              </a:rPr>
              <a:t>Desire</a:t>
            </a:r>
            <a:r>
              <a:rPr lang="fr-FR" dirty="0">
                <a:latin typeface="+mn-lt"/>
              </a:rPr>
              <a:t> Dickson</a:t>
            </a:r>
            <a:endParaRPr lang="en-US" dirty="0">
              <a:latin typeface="+mn-lt"/>
            </a:endParaRPr>
          </a:p>
          <a:p>
            <a:pPr>
              <a:lnSpc>
                <a:spcPts val="1875"/>
              </a:lnSpc>
              <a:spcAft>
                <a:spcPts val="900"/>
              </a:spcAft>
            </a:pPr>
            <a:r>
              <a:rPr lang="en-US" dirty="0">
                <a:latin typeface="+mn-lt"/>
              </a:rPr>
              <a:t>World Vegetable Center</a:t>
            </a:r>
          </a:p>
          <a:p>
            <a:r>
              <a:rPr lang="en-US" i="1" dirty="0">
                <a:latin typeface="+mn-lt"/>
              </a:rPr>
              <a:t>14-16 May 2019, Accra Ghana</a:t>
            </a:r>
          </a:p>
        </p:txBody>
      </p:sp>
      <p:sp>
        <p:nvSpPr>
          <p:cNvPr id="4" name="object 4"/>
          <p:cNvSpPr/>
          <p:nvPr/>
        </p:nvSpPr>
        <p:spPr>
          <a:xfrm>
            <a:off x="228600" y="986410"/>
            <a:ext cx="8629650" cy="9693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42744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14350" y="1314450"/>
            <a:ext cx="8229600" cy="2570191"/>
          </a:xfrm>
          <a:solidFill>
            <a:srgbClr val="CCFF33"/>
          </a:solidFill>
        </p:spPr>
        <p:txBody>
          <a:bodyPr/>
          <a:lstStyle/>
          <a:p>
            <a:pPr algn="just">
              <a:lnSpc>
                <a:spcPts val="3000"/>
              </a:lnSpc>
              <a:spcAft>
                <a:spcPts val="1350"/>
              </a:spcAft>
            </a:pPr>
            <a:r>
              <a:rPr lang="en-US" dirty="0">
                <a:latin typeface="+mn-lt"/>
              </a:rPr>
              <a:t>  Activity 1.1.1</a:t>
            </a:r>
          </a:p>
          <a:p>
            <a:pPr>
              <a:lnSpc>
                <a:spcPct val="150000"/>
              </a:lnSpc>
              <a:spcAft>
                <a:spcPts val="1350"/>
              </a:spcAft>
            </a:pPr>
            <a:r>
              <a:rPr lang="en-US" sz="3000" dirty="0"/>
              <a:t>Test a combination of climate-smart crop varieties and agronomic practices to increase and sustain food and feed production</a:t>
            </a:r>
            <a:endParaRPr lang="en-US" sz="3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4422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F5806B-494D-3E4F-91E8-63E95D34FDB6}"/>
              </a:ext>
            </a:extLst>
          </p:cNvPr>
          <p:cNvGraphicFramePr>
            <a:graphicFrameLocks noGrp="1"/>
          </p:cNvGraphicFramePr>
          <p:nvPr/>
        </p:nvGraphicFramePr>
        <p:xfrm>
          <a:off x="8793" y="885691"/>
          <a:ext cx="9135207" cy="54198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395">
                  <a:extLst>
                    <a:ext uri="{9D8B030D-6E8A-4147-A177-3AD203B41FA5}">
                      <a16:colId xmlns:a16="http://schemas.microsoft.com/office/drawing/2014/main" val="646009280"/>
                    </a:ext>
                  </a:extLst>
                </a:gridCol>
                <a:gridCol w="3331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235">
                  <a:extLst>
                    <a:ext uri="{9D8B030D-6E8A-4147-A177-3AD203B41FA5}">
                      <a16:colId xmlns:a16="http://schemas.microsoft.com/office/drawing/2014/main" val="1587143714"/>
                    </a:ext>
                  </a:extLst>
                </a:gridCol>
                <a:gridCol w="26674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7319">
                <a:tc>
                  <a:txBody>
                    <a:bodyPr/>
                    <a:lstStyle/>
                    <a:p>
                      <a:r>
                        <a:rPr lang="en-US" sz="900" dirty="0"/>
                        <a:t>Outcome no._  1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Output no._ _1.1</a:t>
                      </a: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r>
                        <a:rPr lang="en-US" sz="900" dirty="0"/>
                        <a:t>Activity no._ _1.1.1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229905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r>
                        <a:rPr lang="en-US" sz="1200" b="1" dirty="0"/>
                        <a:t>Sub-activity title 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GH111A-18: </a:t>
                      </a:r>
                      <a:endParaRPr lang="fr-FR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Test, disseminate and adapt crop, livestock and integrated crop-livestock technologies and practices to increase and sustain the productivity of smallholder crop-livestock farming systems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6025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r>
                        <a:rPr lang="en-US" sz="1200" b="1" dirty="0"/>
                        <a:t>Location/sites for sub-activity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Bougouni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Boutiala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(Mali)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2296291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US" sz="1200" b="1" dirty="0"/>
                        <a:t>Implementation timeframe (start/end date)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April 2018 – 30 Sept. 2019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65395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r>
                        <a:rPr lang="en-US" sz="1200" b="1" dirty="0"/>
                        <a:t>Deliverables achieved</a:t>
                      </a: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 on farmers’ training &amp; trials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sumitted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Database on vegetables updated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Field days organized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4.Report on farmers’ participatory variety selection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5, Contribution to technology handbook: Introduction section of chapter 1 &amp; 2 on vegetable varieties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7860269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</a:pPr>
                      <a:r>
                        <a:rPr lang="en-US" sz="1200" b="1" dirty="0"/>
                        <a:t>S.I. domain and indicators for which data was collected – indicate metric and scale</a:t>
                      </a:r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Crop productivity at plot and farm level (Yield/ha)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Ground cover and water productivity at the plot level</a:t>
                      </a: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I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109533273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en-US" sz="1200" b="1" dirty="0"/>
                        <a:t>Research team involved</a:t>
                      </a: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Victor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Afari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Sefa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Jean Baptiste Tignegre_ _ </a:t>
                      </a: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Zenebe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Adimasu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Mahama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Saaka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Paul A. </a:t>
                      </a:r>
                      <a:r>
                        <a:rPr lang="en-US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Zaato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fr-FR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Disire</a:t>
                      </a:r>
                      <a:r>
                        <a:rPr lang="fr-FR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Dickson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52771777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Farming systems research perspective (how this work links with other sub-activities)</a:t>
                      </a:r>
                    </a:p>
                  </a:txBody>
                  <a:tcPr marL="68580" marR="68580" marT="34290" marB="34290"/>
                </a:tc>
                <a:tc gridSpan="3">
                  <a:txBody>
                    <a:bodyPr/>
                    <a:lstStyle/>
                    <a:p>
                      <a:pPr marL="228600" indent="-228600" algn="l" defTabSz="914400" rtl="0" eaLnBrk="1" latinLnBrk="0" hangingPunct="1">
                        <a:buFont typeface="+mj-lt"/>
                        <a:buAutoNum type="arabicPeriod"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Activities have links with those on vegetable water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management (IWMI,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GH121-18</a:t>
                      </a:r>
                      <a:r>
                        <a:rPr lang="en-US" sz="12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and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nutrition ( under protocol numbers: </a:t>
                      </a:r>
                      <a:r>
                        <a:rPr lang="en-US" sz="14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GH212-1801)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tc hMerge="1">
                  <a:txBody>
                    <a:bodyPr/>
                    <a:lstStyle/>
                    <a:p>
                      <a:pPr marL="228600" indent="-228600">
                        <a:buFont typeface="+mj-lt"/>
                        <a:buAutoNum type="arabicPeriod" startAt="4"/>
                      </a:pP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71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0584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7200" y="2114550"/>
            <a:ext cx="8115300" cy="2666564"/>
          </a:xfrm>
          <a:solidFill>
            <a:srgbClr val="92D050"/>
          </a:solidFill>
        </p:spPr>
        <p:txBody>
          <a:bodyPr/>
          <a:lstStyle/>
          <a:p>
            <a:pPr algn="ctr"/>
            <a:r>
              <a:rPr lang="en-US" sz="2700" b="1" dirty="0"/>
              <a:t>Sub-activity: </a:t>
            </a:r>
            <a:r>
              <a:rPr lang="en-US" sz="2700" dirty="0"/>
              <a:t>GH1111-18</a:t>
            </a:r>
            <a:r>
              <a:rPr lang="en-US" sz="2700" b="1" dirty="0"/>
              <a:t> </a:t>
            </a:r>
          </a:p>
          <a:p>
            <a:pPr algn="ctr"/>
            <a:endParaRPr lang="fr-FR" sz="2100" dirty="0"/>
          </a:p>
          <a:p>
            <a:pPr algn="ctr"/>
            <a:endParaRPr lang="en-US" sz="2100" b="1" dirty="0">
              <a:solidFill>
                <a:srgbClr val="0070C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0070C0"/>
                </a:solidFill>
              </a:rPr>
              <a:t>Evaluating promising technologies tested for performance and profitability to intensify vegetable production under </a:t>
            </a:r>
            <a:r>
              <a:rPr lang="en-US" sz="2400" b="1" dirty="0" err="1">
                <a:solidFill>
                  <a:srgbClr val="0070C0"/>
                </a:solidFill>
              </a:rPr>
              <a:t>rainfed</a:t>
            </a:r>
            <a:r>
              <a:rPr lang="en-US" sz="2400" b="1" dirty="0">
                <a:solidFill>
                  <a:srgbClr val="0070C0"/>
                </a:solidFill>
              </a:rPr>
              <a:t> and dry seasons</a:t>
            </a:r>
          </a:p>
        </p:txBody>
      </p:sp>
    </p:spTree>
    <p:extLst>
      <p:ext uri="{BB962C8B-B14F-4D97-AF65-F5344CB8AC3E}">
        <p14:creationId xmlns:p14="http://schemas.microsoft.com/office/powerpoint/2010/main" val="29995783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71450" y="1589846"/>
            <a:ext cx="8743950" cy="931024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32385" marR="3810">
              <a:lnSpc>
                <a:spcPts val="2265"/>
              </a:lnSpc>
              <a:spcBef>
                <a:spcPts val="360"/>
              </a:spcBef>
            </a:pPr>
            <a:r>
              <a:rPr spc="-116" dirty="0">
                <a:latin typeface="Arial" panose="020B0604020202020204" pitchFamily="34" charset="0"/>
                <a:cs typeface="Arial" panose="020B0604020202020204" pitchFamily="34" charset="0"/>
              </a:rPr>
              <a:t>Sub-activity </a:t>
            </a:r>
            <a:r>
              <a:rPr spc="-75" dirty="0">
                <a:latin typeface="Arial" panose="020B0604020202020204" pitchFamily="34" charset="0"/>
                <a:cs typeface="Arial" panose="020B0604020202020204" pitchFamily="34" charset="0"/>
              </a:rPr>
              <a:t>GH111A-1804-1: </a:t>
            </a:r>
            <a:r>
              <a:rPr spc="-116" dirty="0">
                <a:latin typeface="Arial" panose="020B0604020202020204" pitchFamily="34" charset="0"/>
                <a:cs typeface="Arial" panose="020B0604020202020204" pitchFamily="34" charset="0"/>
              </a:rPr>
              <a:t>Identification </a:t>
            </a:r>
            <a:r>
              <a:rPr spc="-94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pc="-116" dirty="0">
                <a:latin typeface="Arial" panose="020B0604020202020204" pitchFamily="34" charset="0"/>
                <a:cs typeface="Arial" panose="020B0604020202020204" pitchFamily="34" charset="0"/>
              </a:rPr>
              <a:t>varieties </a:t>
            </a:r>
            <a:r>
              <a:rPr spc="-94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pc="-120" dirty="0">
                <a:latin typeface="Arial" panose="020B0604020202020204" pitchFamily="34" charset="0"/>
                <a:cs typeface="Arial" panose="020B0604020202020204" pitchFamily="34" charset="0"/>
              </a:rPr>
              <a:t>vegetable</a:t>
            </a:r>
            <a:r>
              <a:rPr spc="-40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105" dirty="0">
                <a:latin typeface="Arial" panose="020B0604020202020204" pitchFamily="34" charset="0"/>
                <a:cs typeface="Arial" panose="020B0604020202020204" pitchFamily="34" charset="0"/>
              </a:rPr>
              <a:t>crop  </a:t>
            </a:r>
            <a:r>
              <a:rPr spc="-98" dirty="0">
                <a:latin typeface="Arial" panose="020B0604020202020204" pitchFamily="34" charset="0"/>
                <a:cs typeface="Arial" panose="020B0604020202020204" pitchFamily="34" charset="0"/>
              </a:rPr>
              <a:t>species </a:t>
            </a:r>
            <a:r>
              <a:rPr spc="-109" dirty="0">
                <a:latin typeface="Arial" panose="020B0604020202020204" pitchFamily="34" charset="0"/>
                <a:cs typeface="Arial" panose="020B0604020202020204" pitchFamily="34" charset="0"/>
              </a:rPr>
              <a:t>adapted </a:t>
            </a:r>
            <a:r>
              <a:rPr spc="-98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pc="-105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pc="-79" dirty="0">
                <a:latin typeface="Arial" panose="020B0604020202020204" pitchFamily="34" charset="0"/>
                <a:cs typeface="Arial" panose="020B0604020202020204" pitchFamily="34" charset="0"/>
              </a:rPr>
              <a:t>Upper </a:t>
            </a:r>
            <a:r>
              <a:rPr spc="-120" dirty="0">
                <a:latin typeface="Arial" panose="020B0604020202020204" pitchFamily="34" charset="0"/>
                <a:cs typeface="Arial" panose="020B0604020202020204" pitchFamily="34" charset="0"/>
              </a:rPr>
              <a:t>East </a:t>
            </a:r>
            <a:r>
              <a:rPr spc="-86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pc="-75" dirty="0">
                <a:latin typeface="Arial" panose="020B0604020202020204" pitchFamily="34" charset="0"/>
                <a:cs typeface="Arial" panose="020B0604020202020204" pitchFamily="34" charset="0"/>
              </a:rPr>
              <a:t>Northern </a:t>
            </a:r>
            <a:r>
              <a:rPr spc="-90" dirty="0">
                <a:latin typeface="Arial" panose="020B0604020202020204" pitchFamily="34" charset="0"/>
                <a:cs typeface="Arial" panose="020B0604020202020204" pitchFamily="34" charset="0"/>
              </a:rPr>
              <a:t>Regions </a:t>
            </a:r>
            <a:r>
              <a:rPr spc="-94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pc="-98" dirty="0">
                <a:latin typeface="Arial" panose="020B0604020202020204" pitchFamily="34" charset="0"/>
                <a:cs typeface="Arial" panose="020B0604020202020204" pitchFamily="34" charset="0"/>
              </a:rPr>
              <a:t>Ghana  </a:t>
            </a:r>
            <a:r>
              <a:rPr spc="-83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</a:t>
            </a:r>
            <a:r>
              <a:rPr spc="-127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rainfed</a:t>
            </a:r>
            <a:r>
              <a:rPr spc="-236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pc="-94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85900" y="2343150"/>
            <a:ext cx="5756434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 defTabSz="685800">
              <a:spcBef>
                <a:spcPts val="75"/>
              </a:spcBef>
              <a:tabLst>
                <a:tab pos="3706178" algn="l"/>
              </a:tabLst>
            </a:pPr>
            <a:r>
              <a:rPr lang="en-US" sz="3000" b="1" spc="-309" baseline="1157" dirty="0">
                <a:solidFill>
                  <a:prstClr val="black"/>
                </a:solidFill>
                <a:latin typeface="Arial"/>
                <a:cs typeface="Arial"/>
              </a:rPr>
              <a:t>Nb.  </a:t>
            </a:r>
            <a:r>
              <a:rPr lang="en-US" sz="3000" b="1" spc="-349" baseline="1157" dirty="0">
                <a:solidFill>
                  <a:prstClr val="black"/>
                </a:solidFill>
                <a:latin typeface="Arial"/>
                <a:cs typeface="Arial"/>
              </a:rPr>
              <a:t>of   </a:t>
            </a:r>
            <a:r>
              <a:rPr lang="en-US" sz="3000" b="1" spc="-422" baseline="1157" dirty="0">
                <a:solidFill>
                  <a:prstClr val="black"/>
                </a:solidFill>
                <a:latin typeface="Arial"/>
                <a:cs typeface="Arial"/>
              </a:rPr>
              <a:t>test</a:t>
            </a:r>
            <a:r>
              <a:rPr lang="en-US" sz="3000" b="1" spc="-248" baseline="1157" dirty="0">
                <a:solidFill>
                  <a:prstClr val="black"/>
                </a:solidFill>
                <a:latin typeface="Arial"/>
                <a:cs typeface="Arial"/>
              </a:rPr>
              <a:t>   </a:t>
            </a:r>
            <a:r>
              <a:rPr lang="en-US" sz="3000" b="1" spc="-382" baseline="1157" dirty="0">
                <a:solidFill>
                  <a:prstClr val="black"/>
                </a:solidFill>
                <a:latin typeface="Arial"/>
                <a:cs typeface="Arial"/>
              </a:rPr>
              <a:t>farmers   ( 70  )</a:t>
            </a:r>
            <a:endParaRPr lang="en-US" sz="3000" baseline="1157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6139" y="2800350"/>
            <a:ext cx="9117861" cy="33773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300" y="1654578"/>
            <a:ext cx="5321046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176" dirty="0">
                <a:latin typeface="Arial" panose="020B0604020202020204" pitchFamily="34" charset="0"/>
                <a:cs typeface="Arial" panose="020B0604020202020204" pitchFamily="34" charset="0"/>
              </a:rPr>
              <a:t>Sub-activity</a:t>
            </a:r>
            <a:r>
              <a:rPr sz="3300" spc="-30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300" spc="-98" dirty="0">
                <a:latin typeface="Arial" panose="020B0604020202020204" pitchFamily="34" charset="0"/>
                <a:cs typeface="Arial" panose="020B0604020202020204" pitchFamily="34" charset="0"/>
              </a:rPr>
              <a:t>GH111A-1804-1</a:t>
            </a:r>
            <a:endParaRPr sz="3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228851"/>
            <a:ext cx="4514850" cy="3101106"/>
          </a:xfrm>
          <a:prstGeom prst="rect">
            <a:avLst/>
          </a:prstGeom>
        </p:spPr>
        <p:txBody>
          <a:bodyPr vert="horz" wrap="square" lIns="0" tIns="40958" rIns="0" bIns="0" rtlCol="0">
            <a:spAutoFit/>
          </a:bodyPr>
          <a:lstStyle/>
          <a:p>
            <a:pPr marL="180975" marR="3810" indent="-171450" algn="just" defTabSz="685800">
              <a:lnSpc>
                <a:spcPct val="90000"/>
              </a:lnSpc>
              <a:spcBef>
                <a:spcPts val="323"/>
              </a:spcBef>
              <a:buFontTx/>
              <a:buChar char="•"/>
              <a:tabLst>
                <a:tab pos="181451" algn="l"/>
              </a:tabLst>
            </a:pPr>
            <a:r>
              <a:rPr sz="2700" spc="-5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</a:t>
            </a:r>
            <a:r>
              <a:rPr sz="2700" spc="-10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 </a:t>
            </a:r>
            <a:r>
              <a:rPr sz="2700" spc="-3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en-US" sz="2700" spc="-3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farmers </a:t>
            </a:r>
            <a:r>
              <a:rPr sz="27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</a:t>
            </a:r>
            <a:r>
              <a:rPr sz="2700" spc="-6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planted  </a:t>
            </a:r>
            <a:r>
              <a:rPr sz="2700" spc="-3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sz="2700" spc="-2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</a:t>
            </a:r>
            <a:r>
              <a:rPr sz="2700" spc="-3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</a:t>
            </a:r>
            <a:r>
              <a:rPr sz="2700" spc="-9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27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Upper</a:t>
            </a:r>
            <a:r>
              <a:rPr sz="2700" spc="-19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spc="-10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  </a:t>
            </a:r>
            <a:r>
              <a:rPr sz="2700" spc="-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 </a:t>
            </a:r>
            <a:r>
              <a:rPr sz="2700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had </a:t>
            </a:r>
            <a:r>
              <a:rPr sz="2700" spc="-1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</a:t>
            </a:r>
            <a:r>
              <a:rPr sz="2700" spc="-10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crops </a:t>
            </a:r>
            <a:r>
              <a:rPr sz="27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destroyed </a:t>
            </a:r>
            <a:r>
              <a:rPr sz="2700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sz="2700" spc="-6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floods during </a:t>
            </a:r>
            <a:r>
              <a:rPr sz="2700" spc="-2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2700" spc="-6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raining  </a:t>
            </a:r>
            <a:r>
              <a:rPr sz="2700" spc="-13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season.</a:t>
            </a:r>
            <a:endParaRPr sz="2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buFont typeface="Arial"/>
              <a:buChar char="•"/>
            </a:pPr>
            <a:endParaRPr sz="2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975" marR="5239" indent="-171450" algn="just" defTabSz="685800">
              <a:lnSpc>
                <a:spcPts val="2265"/>
              </a:lnSpc>
              <a:spcBef>
                <a:spcPts val="1395"/>
              </a:spcBef>
              <a:buFontTx/>
              <a:buChar char="•"/>
              <a:tabLst>
                <a:tab pos="181451" algn="l"/>
              </a:tabLst>
            </a:pPr>
            <a:r>
              <a:rPr sz="2700" spc="-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sz="27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sz="2700" spc="-5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participated </a:t>
            </a:r>
            <a:r>
              <a:rPr sz="2700" spc="-2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sz="2700" spc="-4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  </a:t>
            </a:r>
            <a:r>
              <a:rPr sz="2700" spc="-1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</a:t>
            </a:r>
            <a:r>
              <a:rPr sz="2700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700" spc="-5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activities.</a:t>
            </a:r>
            <a:endParaRPr sz="2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86300" y="2202370"/>
            <a:ext cx="4457700" cy="368408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02E820-9CDE-465F-A749-149F73CA08D2}"/>
              </a:ext>
            </a:extLst>
          </p:cNvPr>
          <p:cNvSpPr txBox="1"/>
          <p:nvPr/>
        </p:nvSpPr>
        <p:spPr>
          <a:xfrm>
            <a:off x="0" y="0"/>
            <a:ext cx="9144000" cy="492443"/>
          </a:xfrm>
          <a:prstGeom prst="rect">
            <a:avLst/>
          </a:prstGeom>
          <a:solidFill>
            <a:srgbClr val="92D050"/>
          </a:solidFill>
        </p:spPr>
        <p:txBody>
          <a:bodyPr wrap="square" tIns="0" bIns="0" rtlCol="0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Groundnut plant density technology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977DB5-E223-4B4C-A112-AC131F50B0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2401" y="2409557"/>
            <a:ext cx="5181600" cy="441998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6C6156-5FC5-468A-9C28-185561272E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69" y="492443"/>
            <a:ext cx="5757231" cy="4454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318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8584" y="1301495"/>
            <a:ext cx="7935316" cy="47176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000" spc="-203" dirty="0">
                <a:latin typeface="Arial" panose="020B0604020202020204" pitchFamily="34" charset="0"/>
                <a:cs typeface="Arial" panose="020B0604020202020204" pitchFamily="34" charset="0"/>
              </a:rPr>
              <a:t>Sub-activity</a:t>
            </a:r>
            <a:r>
              <a:rPr sz="3000" spc="-32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spc="-124" dirty="0">
                <a:latin typeface="Arial" panose="020B0604020202020204" pitchFamily="34" charset="0"/>
                <a:cs typeface="Arial" panose="020B0604020202020204" pitchFamily="34" charset="0"/>
              </a:rPr>
              <a:t>GH111A-1804-1</a:t>
            </a:r>
            <a:r>
              <a:rPr lang="en-US" sz="3000" spc="-124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3000" b="1" spc="-124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 season </a:t>
            </a:r>
            <a:endParaRPr sz="3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623560" y="898399"/>
            <a:ext cx="2891790" cy="48806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9758" y="857250"/>
            <a:ext cx="2571750" cy="56007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31628" y="2044827"/>
            <a:ext cx="0" cy="169545"/>
          </a:xfrm>
          <a:custGeom>
            <a:avLst/>
            <a:gdLst/>
            <a:ahLst/>
            <a:cxnLst/>
            <a:rect l="l" t="t" r="r" b="b"/>
            <a:pathLst>
              <a:path h="226060">
                <a:moveTo>
                  <a:pt x="0" y="0"/>
                </a:moveTo>
                <a:lnTo>
                  <a:pt x="0" y="225551"/>
                </a:lnTo>
              </a:path>
            </a:pathLst>
          </a:custGeom>
          <a:ln w="56387">
            <a:solidFill>
              <a:srgbClr val="00FF00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459467" y="2013108"/>
          <a:ext cx="8364378" cy="45374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6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14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29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910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867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867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4719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6481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5681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50609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Nb </a:t>
                      </a:r>
                      <a:r>
                        <a:rPr sz="1400" b="1" spc="-1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4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latin typeface="Arial"/>
                          <a:cs typeface="Arial"/>
                        </a:rPr>
                        <a:t>farmers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1906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244475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r>
                        <a:rPr sz="1400" b="1" spc="-30" dirty="0">
                          <a:latin typeface="Arial"/>
                          <a:cs typeface="Arial"/>
                        </a:rPr>
                        <a:t>Total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24828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Nb </a:t>
                      </a:r>
                      <a:r>
                        <a:rPr sz="1400" b="1" spc="-1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latin typeface="Arial"/>
                          <a:cs typeface="Arial"/>
                        </a:rPr>
                        <a:t>Farmers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1906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solidFill>
                          <a:srgbClr val="0000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solidFill>
                          <a:srgbClr val="0000FF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278765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r>
                        <a:rPr sz="1400" b="1" spc="-3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Total</a:t>
                      </a:r>
                      <a:endParaRPr sz="1400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1014730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400" b="1" spc="-114" dirty="0">
                          <a:latin typeface="Arial"/>
                          <a:cs typeface="Arial"/>
                        </a:rPr>
                        <a:t>Nb </a:t>
                      </a:r>
                      <a:r>
                        <a:rPr sz="1400" b="1" spc="-10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1400" b="1" spc="-90" dirty="0">
                          <a:latin typeface="Arial"/>
                          <a:cs typeface="Arial"/>
                        </a:rPr>
                        <a:t>test</a:t>
                      </a:r>
                      <a:r>
                        <a:rPr sz="14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110" dirty="0">
                          <a:latin typeface="Arial"/>
                          <a:cs typeface="Arial"/>
                        </a:rPr>
                        <a:t>farmers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1906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862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Males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11906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25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Female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11906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>
                        <a:lnSpc>
                          <a:spcPts val="1889"/>
                        </a:lnSpc>
                      </a:pPr>
                      <a:r>
                        <a:rPr sz="1400" b="1" spc="-30" dirty="0">
                          <a:latin typeface="Arial"/>
                          <a:cs typeface="Arial"/>
                        </a:rPr>
                        <a:t>Youth</a:t>
                      </a:r>
                      <a:r>
                        <a:rPr sz="14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latin typeface="Arial"/>
                          <a:cs typeface="Arial"/>
                        </a:rPr>
                        <a:t>&lt;36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69215">
                        <a:lnSpc>
                          <a:spcPts val="1889"/>
                        </a:lnSpc>
                      </a:pPr>
                      <a:r>
                        <a:rPr sz="1400" b="1" spc="-10" dirty="0">
                          <a:latin typeface="Arial"/>
                          <a:cs typeface="Arial"/>
                        </a:rPr>
                        <a:t>Old</a:t>
                      </a:r>
                      <a:r>
                        <a:rPr lang="fr-FR" sz="1400" b="0" spc="0" baseline="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latin typeface="Arial"/>
                          <a:cs typeface="Arial"/>
                        </a:rPr>
                        <a:t>&gt;35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400" b="1" spc="-25" dirty="0">
                          <a:latin typeface="Arial"/>
                          <a:cs typeface="Arial"/>
                        </a:rPr>
                        <a:t>Tomatoes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238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9525">
                        <a:lnSpc>
                          <a:spcPct val="100000"/>
                        </a:lnSpc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Pepper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238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0795">
                        <a:lnSpc>
                          <a:spcPct val="100000"/>
                        </a:lnSpc>
                      </a:pPr>
                      <a:r>
                        <a:rPr sz="1400" b="1" spc="-10" dirty="0">
                          <a:latin typeface="Arial"/>
                          <a:cs typeface="Arial"/>
                        </a:rPr>
                        <a:t>Onions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238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6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58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58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F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219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M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219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F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219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M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219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F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219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M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219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4922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1400" b="1" spc="-5" dirty="0">
                        <a:latin typeface="Arial"/>
                        <a:cs typeface="Arial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Northern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Region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44005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15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3467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53467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5" dirty="0">
                          <a:latin typeface="Arial"/>
                          <a:cs typeface="Arial"/>
                        </a:rPr>
                        <a:t>15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14604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30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4659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454659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16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14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1" spc="-90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  <a:p>
                      <a:pPr marL="1778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1" spc="-9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30</a:t>
                      </a:r>
                      <a:endParaRPr sz="2400" b="1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95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0"/>
                        </a:lnSpc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0"/>
                        </a:lnSpc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0"/>
                        </a:lnSpc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0"/>
                        </a:lnSpc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0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0"/>
                        </a:lnSpc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3886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1400" b="1" spc="-5" dirty="0">
                        <a:latin typeface="Arial"/>
                        <a:cs typeface="Arial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Upper</a:t>
                      </a:r>
                      <a:r>
                        <a:rPr sz="14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latin typeface="Arial"/>
                          <a:cs typeface="Arial"/>
                        </a:rPr>
                        <a:t>East</a:t>
                      </a:r>
                      <a:endParaRPr sz="1400" dirty="0">
                        <a:latin typeface="Arial"/>
                        <a:cs typeface="Arial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400" b="1" spc="-5" dirty="0">
                          <a:latin typeface="Arial"/>
                          <a:cs typeface="Arial"/>
                        </a:rPr>
                        <a:t>Region</a:t>
                      </a:r>
                      <a:endParaRPr sz="140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44005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55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546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54546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65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120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4659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454659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67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0" spc="-90" dirty="0">
                        <a:latin typeface="Arial"/>
                        <a:cs typeface="Arial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0" spc="-90" dirty="0">
                          <a:latin typeface="Arial"/>
                          <a:cs typeface="Arial"/>
                        </a:rPr>
                        <a:t>53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endParaRPr lang="fr-FR" sz="2400" b="1" spc="-90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  <a:p>
                      <a:pPr marL="15875" algn="ct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400" b="1" spc="-9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120</a:t>
                      </a:r>
                      <a:endParaRPr sz="2400" b="1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1238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2400" b="0" spc="-5" dirty="0">
                          <a:latin typeface="Arial"/>
                          <a:cs typeface="Arial"/>
                        </a:rPr>
                        <a:t>19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953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4"/>
                        </a:lnSpc>
                      </a:pPr>
                      <a:r>
                        <a:rPr sz="2400" b="0" spc="-5" dirty="0">
                          <a:latin typeface="Arial"/>
                          <a:cs typeface="Arial"/>
                        </a:rPr>
                        <a:t>29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4"/>
                        </a:lnSpc>
                      </a:pPr>
                      <a:r>
                        <a:rPr sz="2400" b="0" spc="-5" dirty="0">
                          <a:latin typeface="Arial"/>
                          <a:cs typeface="Arial"/>
                        </a:rPr>
                        <a:t>27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4"/>
                        </a:lnSpc>
                      </a:pPr>
                      <a:r>
                        <a:rPr sz="2400" b="0" spc="-5" dirty="0">
                          <a:latin typeface="Arial"/>
                          <a:cs typeface="Arial"/>
                        </a:rPr>
                        <a:t>27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0" spc="-5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r>
                        <a:rPr sz="2400" b="0" spc="-5" dirty="0">
                          <a:latin typeface="Arial"/>
                          <a:cs typeface="Arial"/>
                        </a:rPr>
                        <a:t>19</a:t>
                      </a:r>
                      <a:endParaRPr sz="2400" b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0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r>
                        <a:rPr sz="2400" b="0" dirty="0"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934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1400" b="1" spc="-30" dirty="0">
                          <a:latin typeface="Arial"/>
                          <a:cs typeface="Arial"/>
                        </a:rPr>
                        <a:t>Total</a:t>
                      </a:r>
                      <a:endParaRPr sz="1400" b="1" dirty="0"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4005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400" b="1" spc="-90" dirty="0">
                          <a:latin typeface="Arial"/>
                          <a:cs typeface="Arial"/>
                        </a:rPr>
                        <a:t>70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4546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400" b="1" spc="-90" dirty="0">
                          <a:latin typeface="Arial"/>
                          <a:cs typeface="Arial"/>
                        </a:rPr>
                        <a:t>80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0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400" b="1" spc="-90" dirty="0">
                          <a:latin typeface="Arial"/>
                          <a:cs typeface="Arial"/>
                        </a:rPr>
                        <a:t>150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54659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400" b="1" spc="-90" dirty="0">
                          <a:latin typeface="Arial"/>
                          <a:cs typeface="Arial"/>
                        </a:rPr>
                        <a:t>42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400" b="1" spc="-90" dirty="0">
                          <a:latin typeface="Arial"/>
                          <a:cs typeface="Arial"/>
                        </a:rPr>
                        <a:t>34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875" algn="ctr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sz="2400" b="1" spc="-90" dirty="0">
                          <a:solidFill>
                            <a:srgbClr val="0000FF"/>
                          </a:solidFill>
                          <a:latin typeface="Arial"/>
                          <a:cs typeface="Arial"/>
                        </a:rPr>
                        <a:t>150</a:t>
                      </a:r>
                      <a:endParaRPr sz="2400" b="1" dirty="0">
                        <a:solidFill>
                          <a:srgbClr val="0000FF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1285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2400" b="1" spc="-5" dirty="0">
                          <a:latin typeface="Arial"/>
                          <a:cs typeface="Arial"/>
                        </a:rPr>
                        <a:t>26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14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864"/>
                        </a:lnSpc>
                      </a:pPr>
                      <a:endParaRPr lang="fr-FR" sz="2400" b="1" spc="-5" dirty="0">
                        <a:latin typeface="Arial"/>
                        <a:cs typeface="Arial"/>
                      </a:endParaRPr>
                    </a:p>
                    <a:p>
                      <a:pPr marL="8890">
                        <a:lnSpc>
                          <a:spcPts val="1864"/>
                        </a:lnSpc>
                      </a:pPr>
                      <a:r>
                        <a:rPr sz="2400" b="1" spc="-5" dirty="0">
                          <a:latin typeface="Arial"/>
                          <a:cs typeface="Arial"/>
                        </a:rPr>
                        <a:t>33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ts val="1864"/>
                        </a:lnSpc>
                      </a:pPr>
                      <a:endParaRPr lang="fr-FR" sz="2400" b="1" spc="-5" dirty="0">
                        <a:latin typeface="Arial"/>
                        <a:cs typeface="Arial"/>
                      </a:endParaRPr>
                    </a:p>
                    <a:p>
                      <a:pPr marL="9525">
                        <a:lnSpc>
                          <a:spcPts val="1864"/>
                        </a:lnSpc>
                      </a:pPr>
                      <a:r>
                        <a:rPr sz="2400" b="1" spc="-5" dirty="0">
                          <a:latin typeface="Arial"/>
                          <a:cs typeface="Arial"/>
                        </a:rPr>
                        <a:t>33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1864"/>
                        </a:lnSpc>
                      </a:pPr>
                      <a:endParaRPr lang="fr-FR" sz="2400" b="1" spc="-5" dirty="0">
                        <a:latin typeface="Arial"/>
                        <a:cs typeface="Arial"/>
                      </a:endParaRPr>
                    </a:p>
                    <a:p>
                      <a:pPr marL="10160">
                        <a:lnSpc>
                          <a:spcPts val="1864"/>
                        </a:lnSpc>
                      </a:pPr>
                      <a:r>
                        <a:rPr sz="2400" b="1" spc="-5" dirty="0">
                          <a:latin typeface="Arial"/>
                          <a:cs typeface="Arial"/>
                        </a:rPr>
                        <a:t>34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1" spc="-5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r>
                        <a:rPr sz="2400" b="1" spc="-5" dirty="0">
                          <a:latin typeface="Arial"/>
                          <a:cs typeface="Arial"/>
                        </a:rPr>
                        <a:t>22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>
                        <a:lnSpc>
                          <a:spcPts val="1864"/>
                        </a:lnSpc>
                      </a:pPr>
                      <a:endParaRPr lang="fr-FR" sz="2400" b="1" spc="-5" dirty="0">
                        <a:latin typeface="Arial"/>
                        <a:cs typeface="Arial"/>
                      </a:endParaRPr>
                    </a:p>
                    <a:p>
                      <a:pPr marL="10795">
                        <a:lnSpc>
                          <a:spcPts val="1864"/>
                        </a:lnSpc>
                      </a:pPr>
                      <a:r>
                        <a:rPr sz="2400" b="1" spc="-5" dirty="0">
                          <a:latin typeface="Arial"/>
                          <a:cs typeface="Arial"/>
                        </a:rPr>
                        <a:t>13</a:t>
                      </a:r>
                      <a:endParaRPr sz="24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0100" y="1600200"/>
            <a:ext cx="7849553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203" dirty="0"/>
              <a:t>Sub-activity</a:t>
            </a:r>
            <a:r>
              <a:rPr sz="3300" spc="-326" dirty="0"/>
              <a:t> </a:t>
            </a:r>
            <a:r>
              <a:rPr sz="3300" spc="-124" dirty="0"/>
              <a:t>GH111A-1804-1</a:t>
            </a:r>
            <a:r>
              <a:rPr lang="en-US" sz="3300" spc="-124" dirty="0"/>
              <a:t> - </a:t>
            </a:r>
            <a:r>
              <a:rPr lang="en-US" sz="3300" b="1" spc="-124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 season </a:t>
            </a:r>
            <a:endParaRPr sz="3300" dirty="0"/>
          </a:p>
        </p:txBody>
      </p:sp>
      <p:sp>
        <p:nvSpPr>
          <p:cNvPr id="3" name="object 3"/>
          <p:cNvSpPr/>
          <p:nvPr/>
        </p:nvSpPr>
        <p:spPr>
          <a:xfrm>
            <a:off x="285751" y="2914650"/>
            <a:ext cx="4286249" cy="2286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761262" y="2240662"/>
          <a:ext cx="4268438" cy="33337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9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2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671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00" b="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N°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823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lang="en-US" sz="1800" b="1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Onion</a:t>
                      </a:r>
                      <a:endParaRPr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823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00" b="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Origin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823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47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AVON1073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Worldveg-Mali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47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AVON1074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Worldveg-Mali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47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AVON1308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Worldveg-Mali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47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AVON1314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Worldveg-Mali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994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AVON1310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Worldveg-Mali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471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3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AVON1323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Worldveg-Mali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28688"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sz="1800" b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143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Check</a:t>
                      </a:r>
                      <a:endParaRPr sz="18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51435" marR="85725">
                        <a:lnSpc>
                          <a:spcPct val="114999"/>
                        </a:lnSpc>
                        <a:spcBef>
                          <a:spcPts val="5"/>
                        </a:spcBef>
                      </a:pPr>
                      <a:r>
                        <a:rPr sz="1400" b="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(adopted  </a:t>
                      </a:r>
                      <a:r>
                        <a:rPr sz="1400" b="0" spc="-1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OPV </a:t>
                      </a:r>
                      <a:r>
                        <a:rPr sz="1400" b="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r>
                        <a:rPr sz="1400" b="0" spc="-10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400" b="0" spc="-5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 local)</a:t>
                      </a:r>
                      <a:endParaRPr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" y="2171700"/>
            <a:ext cx="457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3000" dirty="0">
                <a:solidFill>
                  <a:srgbClr val="0000FF"/>
                </a:solidFill>
                <a:latin typeface="Calibri"/>
              </a:rPr>
              <a:t>Varieties tested in the trials 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14300" y="1714500"/>
            <a:ext cx="8915400" cy="1107996"/>
          </a:xfrm>
        </p:spPr>
        <p:txBody>
          <a:bodyPr/>
          <a:lstStyle/>
          <a:p>
            <a:r>
              <a:rPr lang="en-US" sz="2400" dirty="0"/>
              <a:t>Fruit yield (T ha</a:t>
            </a:r>
            <a:r>
              <a:rPr lang="en-US" sz="2400" baseline="30000" dirty="0"/>
              <a:t>-1</a:t>
            </a:r>
            <a:r>
              <a:rPr lang="en-US" sz="2400" dirty="0"/>
              <a:t>) of </a:t>
            </a:r>
            <a:r>
              <a:rPr lang="en-US" sz="2400" dirty="0">
                <a:solidFill>
                  <a:srgbClr val="0000FF"/>
                </a:solidFill>
              </a:rPr>
              <a:t>tomato varieties </a:t>
            </a:r>
            <a:r>
              <a:rPr lang="en-US" sz="2400" dirty="0"/>
              <a:t>conducted in five Lead Farmers during 2018-2019 dry season at </a:t>
            </a:r>
            <a:r>
              <a:rPr lang="en-US" sz="2400" dirty="0" err="1"/>
              <a:t>Nyangua</a:t>
            </a:r>
            <a:r>
              <a:rPr lang="en-US" sz="2400" dirty="0"/>
              <a:t> and </a:t>
            </a:r>
            <a:r>
              <a:rPr lang="en-US" sz="2400" dirty="0" err="1"/>
              <a:t>Tekuri</a:t>
            </a:r>
            <a:r>
              <a:rPr lang="en-US" sz="2400" dirty="0"/>
              <a:t>; Upper East Region, Ghana</a:t>
            </a:r>
            <a:r>
              <a:rPr lang="fr-FR" sz="2400" dirty="0"/>
              <a:t> </a:t>
            </a:r>
            <a:endParaRPr lang="en-US" sz="24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485900" y="2743200"/>
          <a:ext cx="6858000" cy="2760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cument" r:id="rId3" imgW="5676900" imgH="2286000" progId="Word.Document.12">
                  <p:embed/>
                </p:oleObj>
              </mc:Choice>
              <mc:Fallback>
                <p:oleObj name="Document" r:id="rId3" imgW="5676900" imgH="2286000" progId="Word.Document.12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5900" y="2743200"/>
                        <a:ext cx="6858000" cy="2760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4300" y="5486400"/>
            <a:ext cx="90297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350" i="1" dirty="0">
                <a:solidFill>
                  <a:prstClr val="black"/>
                </a:solidFill>
                <a:latin typeface="Calibri"/>
              </a:rPr>
              <a:t>P (5%): probability value with 95% confidence interval; CV (%): Coefficient of variation; LSD (5%): Least significant difference with 95% confidence interval; Farmers (1): Martin; (2): </a:t>
            </a:r>
            <a:r>
              <a:rPr lang="en-US" sz="1350" i="1" dirty="0" err="1">
                <a:solidFill>
                  <a:prstClr val="black"/>
                </a:solidFill>
                <a:latin typeface="Calibri"/>
              </a:rPr>
              <a:t>Seduna</a:t>
            </a:r>
            <a:r>
              <a:rPr lang="en-US" sz="1350" i="1" dirty="0">
                <a:solidFill>
                  <a:prstClr val="black"/>
                </a:solidFill>
                <a:latin typeface="Calibri"/>
              </a:rPr>
              <a:t>; (3): James; (4): </a:t>
            </a:r>
            <a:r>
              <a:rPr lang="en-US" sz="1350" i="1" dirty="0" err="1">
                <a:solidFill>
                  <a:prstClr val="black"/>
                </a:solidFill>
                <a:latin typeface="Calibri"/>
              </a:rPr>
              <a:t>Kapo</a:t>
            </a:r>
            <a:r>
              <a:rPr lang="en-US" sz="1350" i="1" dirty="0">
                <a:solidFill>
                  <a:prstClr val="black"/>
                </a:solidFill>
                <a:latin typeface="Calibri"/>
              </a:rPr>
              <a:t>; (5): Clement.</a:t>
            </a:r>
            <a:endParaRPr lang="fr-FR" sz="1350" dirty="0">
              <a:solidFill>
                <a:prstClr val="black"/>
              </a:solidFill>
              <a:latin typeface="Calibri"/>
            </a:endParaRPr>
          </a:p>
          <a:p>
            <a:pPr defTabSz="685800"/>
            <a:endParaRPr lang="fr-FR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79791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114300" y="4901504"/>
            <a:ext cx="8858250" cy="1107996"/>
          </a:xfrm>
        </p:spPr>
        <p:txBody>
          <a:bodyPr/>
          <a:lstStyle/>
          <a:p>
            <a:pPr algn="ctr"/>
            <a:r>
              <a:rPr lang="en-US" sz="2400" dirty="0"/>
              <a:t>Average Fruit yield (T ha</a:t>
            </a:r>
            <a:r>
              <a:rPr lang="en-US" sz="2400" baseline="30000" dirty="0"/>
              <a:t>-1</a:t>
            </a:r>
            <a:r>
              <a:rPr lang="en-US" sz="2400" dirty="0"/>
              <a:t>) of </a:t>
            </a:r>
            <a:r>
              <a:rPr lang="en-US" sz="2400" dirty="0">
                <a:solidFill>
                  <a:srgbClr val="0000FF"/>
                </a:solidFill>
              </a:rPr>
              <a:t>tomato varieties </a:t>
            </a:r>
            <a:r>
              <a:rPr lang="en-US" sz="2400" dirty="0"/>
              <a:t>conducted by 34 Non-Lead farmers during 2018-2019 </a:t>
            </a:r>
            <a:r>
              <a:rPr lang="en-US" sz="2400" dirty="0">
                <a:solidFill>
                  <a:srgbClr val="0000FF"/>
                </a:solidFill>
              </a:rPr>
              <a:t>dry season </a:t>
            </a:r>
            <a:r>
              <a:rPr lang="en-US" sz="2400" dirty="0"/>
              <a:t>in Upper East Region and </a:t>
            </a:r>
            <a:r>
              <a:rPr lang="en-US" sz="2400" dirty="0" err="1"/>
              <a:t>Norther</a:t>
            </a:r>
            <a:r>
              <a:rPr lang="en-US" sz="2400" dirty="0"/>
              <a:t> Region, Ghana.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0150" y="1085850"/>
            <a:ext cx="6915150" cy="383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676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-114300" y="1714500"/>
            <a:ext cx="9258300" cy="1107996"/>
          </a:xfrm>
        </p:spPr>
        <p:txBody>
          <a:bodyPr/>
          <a:lstStyle/>
          <a:p>
            <a:pPr algn="ctr"/>
            <a:r>
              <a:rPr lang="en-US" sz="2400" dirty="0"/>
              <a:t>Fruit yield (T ha</a:t>
            </a:r>
            <a:r>
              <a:rPr lang="en-US" sz="2400" baseline="30000" dirty="0"/>
              <a:t>-1</a:t>
            </a:r>
            <a:r>
              <a:rPr lang="en-US" sz="2400" dirty="0"/>
              <a:t>) of </a:t>
            </a:r>
            <a:r>
              <a:rPr lang="en-US" sz="2400" dirty="0">
                <a:solidFill>
                  <a:srgbClr val="0000FF"/>
                </a:solidFill>
              </a:rPr>
              <a:t>pepper varieties </a:t>
            </a:r>
            <a:r>
              <a:rPr lang="en-US" sz="2400" dirty="0"/>
              <a:t>conducted in five Lead Farmers during 2018-2019 dry season at </a:t>
            </a:r>
            <a:r>
              <a:rPr lang="en-US" sz="2400" dirty="0" err="1"/>
              <a:t>Nyangua</a:t>
            </a:r>
            <a:r>
              <a:rPr lang="en-US" sz="2400" dirty="0"/>
              <a:t> and </a:t>
            </a:r>
            <a:r>
              <a:rPr lang="en-US" sz="2400" dirty="0" err="1"/>
              <a:t>Tekuri</a:t>
            </a:r>
            <a:r>
              <a:rPr lang="en-US" sz="2400" dirty="0"/>
              <a:t>; Upper East Region, Ghana. 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0" y="2800350"/>
          <a:ext cx="9757865" cy="3780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Document" r:id="rId3" imgW="6654800" imgH="2578100" progId="Word.Document.12">
                  <p:embed/>
                </p:oleObj>
              </mc:Choice>
              <mc:Fallback>
                <p:oleObj name="Document" r:id="rId3" imgW="6654800" imgH="2578100" progId="Word.Document.12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2800350"/>
                        <a:ext cx="9757865" cy="3780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58378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28650" y="4914901"/>
            <a:ext cx="7772400" cy="1615827"/>
          </a:xfrm>
        </p:spPr>
        <p:txBody>
          <a:bodyPr/>
          <a:lstStyle/>
          <a:p>
            <a:pPr algn="ctr"/>
            <a:r>
              <a:rPr lang="en-US" sz="2400" dirty="0"/>
              <a:t>Bulb yield (T ha</a:t>
            </a:r>
            <a:r>
              <a:rPr lang="en-US" sz="2400" baseline="30000" dirty="0"/>
              <a:t>-1</a:t>
            </a:r>
            <a:r>
              <a:rPr lang="en-US" sz="2400" dirty="0"/>
              <a:t>) of </a:t>
            </a:r>
            <a:r>
              <a:rPr lang="en-US" sz="2400" dirty="0">
                <a:solidFill>
                  <a:srgbClr val="0000FF"/>
                </a:solidFill>
              </a:rPr>
              <a:t>onion</a:t>
            </a:r>
            <a:r>
              <a:rPr lang="en-US" sz="2400" dirty="0"/>
              <a:t> in the varietal trials in the Lead Farm fields (</a:t>
            </a:r>
            <a:r>
              <a:rPr lang="en-US" sz="2400" dirty="0" err="1"/>
              <a:t>Nyangua</a:t>
            </a:r>
            <a:r>
              <a:rPr lang="en-US" sz="2400" dirty="0"/>
              <a:t>, and </a:t>
            </a:r>
            <a:r>
              <a:rPr lang="en-US" sz="2400" dirty="0" err="1"/>
              <a:t>Tekuru</a:t>
            </a:r>
            <a:r>
              <a:rPr lang="en-US" sz="2400" dirty="0"/>
              <a:t>) during 2018-2019 dry season in the Upper East Region, Ghana.</a:t>
            </a:r>
            <a:endParaRPr lang="fr-FR" sz="2400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628651"/>
            <a:ext cx="8686800" cy="431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0804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50" y="571500"/>
            <a:ext cx="8401050" cy="465352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685800" y="4892754"/>
            <a:ext cx="7772400" cy="1107996"/>
          </a:xfrm>
        </p:spPr>
        <p:txBody>
          <a:bodyPr/>
          <a:lstStyle/>
          <a:p>
            <a:pPr algn="ctr"/>
            <a:r>
              <a:rPr lang="en-US" sz="2400" dirty="0"/>
              <a:t>Bulb yield (T ha</a:t>
            </a:r>
            <a:r>
              <a:rPr lang="en-US" sz="2400" baseline="30000" dirty="0"/>
              <a:t>-1</a:t>
            </a:r>
            <a:r>
              <a:rPr lang="en-US" sz="2400" dirty="0"/>
              <a:t>) of </a:t>
            </a:r>
            <a:r>
              <a:rPr lang="en-US" sz="2400" dirty="0">
                <a:solidFill>
                  <a:srgbClr val="0000FF"/>
                </a:solidFill>
              </a:rPr>
              <a:t>onion</a:t>
            </a:r>
            <a:r>
              <a:rPr lang="en-US" sz="2400" dirty="0"/>
              <a:t> in Non Lead farmers’ varietal demonstration fields (</a:t>
            </a:r>
            <a:r>
              <a:rPr lang="en-US" sz="2400" dirty="0" err="1"/>
              <a:t>Bonia</a:t>
            </a:r>
            <a:r>
              <a:rPr lang="en-US" sz="2400" dirty="0"/>
              <a:t> and </a:t>
            </a:r>
            <a:r>
              <a:rPr lang="en-US" sz="2400" dirty="0" err="1"/>
              <a:t>Gia</a:t>
            </a:r>
            <a:r>
              <a:rPr lang="en-US" sz="2400" dirty="0"/>
              <a:t>) during 2018-2019 dry season in the Upper East Region, Ghana</a:t>
            </a:r>
            <a:r>
              <a:rPr lang="fr-FR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796246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95444" y="1589846"/>
            <a:ext cx="8034814" cy="1024607"/>
          </a:xfrm>
          <a:prstGeom prst="rect">
            <a:avLst/>
          </a:prstGeom>
        </p:spPr>
        <p:txBody>
          <a:bodyPr vert="horz" wrap="square" lIns="0" tIns="40481" rIns="0" bIns="0" rtlCol="0">
            <a:spAutoFit/>
          </a:bodyPr>
          <a:lstStyle/>
          <a:p>
            <a:pPr marL="9525" marR="3810" defTabSz="685800">
              <a:lnSpc>
                <a:spcPts val="1943"/>
              </a:lnSpc>
              <a:spcBef>
                <a:spcPts val="319"/>
              </a:spcBef>
              <a:tabLst>
                <a:tab pos="1209675" algn="l"/>
                <a:tab pos="2876550" algn="l"/>
                <a:tab pos="4217194" algn="l"/>
                <a:tab pos="4550093" algn="l"/>
                <a:tab pos="5458778" algn="l"/>
                <a:tab pos="5792629" algn="l"/>
                <a:tab pos="6815614" algn="l"/>
                <a:tab pos="7366635" algn="l"/>
              </a:tabLst>
            </a:pPr>
            <a:r>
              <a:rPr sz="2100" b="1" spc="-6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sz="2100" b="1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sz="2100" b="1" spc="-12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2100" b="1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100" b="1" spc="-13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2100" b="1" spc="-13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100" b="1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100" b="1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2100" b="1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100" b="1" spc="-13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100" b="1" spc="-9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1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100" b="1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2100" b="1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2100" b="1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111</a:t>
            </a:r>
            <a:r>
              <a:rPr sz="2100" b="1" spc="-6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100" b="1" spc="-12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2100" b="1" spc="-5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2100" b="1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</a:t>
            </a:r>
            <a:r>
              <a:rPr sz="2100" b="1" spc="-4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sz="2100" b="1" spc="-12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2100" b="1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sz="2100" spc="-19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sz="21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sz="2400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8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2400" spc="-13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13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15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2400" spc="-13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4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24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1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2400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400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12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13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3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1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2400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8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2400" spc="-13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15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400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sz="2400" spc="-14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sz="2400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3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</a:t>
            </a:r>
            <a:r>
              <a:rPr sz="2400" spc="-4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2400" spc="-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2400" spc="-12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13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10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3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 </a:t>
            </a:r>
            <a:r>
              <a:rPr lang="en-US" sz="2400" spc="-3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sz="2400" spc="-10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adapted </a:t>
            </a:r>
            <a:r>
              <a:rPr sz="2400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sz="2400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24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Upper </a:t>
            </a:r>
            <a:r>
              <a:rPr sz="2400" spc="-10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East </a:t>
            </a:r>
            <a:r>
              <a:rPr sz="24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2400" spc="-7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Northern 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Regions of </a:t>
            </a:r>
            <a:r>
              <a:rPr lang="en-US"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Ghana </a:t>
            </a:r>
            <a:r>
              <a:rPr sz="2400" spc="-8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 </a:t>
            </a:r>
            <a:r>
              <a:rPr sz="24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dry-season</a:t>
            </a:r>
            <a:r>
              <a:rPr sz="2400" spc="20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11911" y="2570474"/>
            <a:ext cx="1270159" cy="84013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en-US" sz="2700" b="1" spc="-281" dirty="0">
                <a:latin typeface="Arial"/>
                <a:cs typeface="Arial"/>
              </a:rPr>
              <a:t>Objective:</a:t>
            </a:r>
            <a:endParaRPr lang="en-US" sz="27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8600" y="3086100"/>
            <a:ext cx="8743950" cy="2639184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9525" marR="3810" defTabSz="685800">
              <a:lnSpc>
                <a:spcPts val="2265"/>
              </a:lnSpc>
              <a:spcBef>
                <a:spcPts val="360"/>
              </a:spcBef>
            </a:pP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Evaluate </a:t>
            </a:r>
            <a:r>
              <a:rPr sz="2400" spc="-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varieties </a:t>
            </a:r>
            <a:r>
              <a:rPr sz="2400" spc="-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farmers’ </a:t>
            </a:r>
            <a:r>
              <a:rPr sz="2400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</a:t>
            </a:r>
            <a:r>
              <a:rPr sz="2400" spc="-5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preferred </a:t>
            </a:r>
            <a:r>
              <a:rPr sz="2400" spc="-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vegetable </a:t>
            </a:r>
            <a:r>
              <a:rPr sz="2400" spc="-13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species </a:t>
            </a:r>
            <a:r>
              <a:rPr lang="en-US" sz="2400" spc="-13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</a:t>
            </a:r>
            <a:r>
              <a:rPr sz="2400" spc="-13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irrigated 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 </a:t>
            </a:r>
            <a:r>
              <a:rPr sz="2400" spc="-5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</a:t>
            </a:r>
            <a:r>
              <a:rPr sz="24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farmer </a:t>
            </a:r>
            <a:r>
              <a:rPr sz="2400" spc="-4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participatory</a:t>
            </a:r>
            <a:r>
              <a:rPr sz="2400" spc="-24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10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approaches.</a:t>
            </a:r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spcBef>
                <a:spcPts val="30"/>
              </a:spcBef>
            </a:pPr>
            <a:endParaRPr sz="33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 defTabSz="685800"/>
            <a:r>
              <a:rPr lang="en-US" sz="2400" b="1" spc="-28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 </a:t>
            </a:r>
            <a:r>
              <a:rPr lang="en-US" sz="2400" b="1" spc="-31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r>
              <a:rPr lang="en-US" sz="2400" b="1" spc="-19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2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 marR="3810" lvl="1" defTabSz="685800">
              <a:lnSpc>
                <a:spcPts val="2265"/>
              </a:lnSpc>
              <a:spcBef>
                <a:spcPts val="795"/>
              </a:spcBef>
              <a:buFontTx/>
              <a:buAutoNum type="arabicPeriod"/>
              <a:tabLst>
                <a:tab pos="494348" algn="l"/>
                <a:tab pos="494824" algn="l"/>
                <a:tab pos="1554956" algn="l"/>
                <a:tab pos="2109311" algn="l"/>
                <a:tab pos="2888933" algn="l"/>
                <a:tab pos="4425315" algn="l"/>
                <a:tab pos="5487353" algn="l"/>
                <a:tab pos="5942171" algn="l"/>
                <a:tab pos="6444139" algn="l"/>
                <a:tab pos="7339489" algn="l"/>
              </a:tabLst>
            </a:pPr>
            <a:r>
              <a:rPr lang="fr-FR" sz="2400" spc="-13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V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alu</a:t>
            </a:r>
            <a:r>
              <a:rPr sz="2400" spc="-12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2400" spc="9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400" spc="-127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22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2400" spc="-5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4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2400" spc="-2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12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sz="2400" spc="-11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sz="2400" spc="-6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400" spc="-4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2400" spc="-7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elding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3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sz="2400" spc="-5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</a:t>
            </a:r>
            <a:r>
              <a:rPr sz="2400" spc="-9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2400" spc="-5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ties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8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sz="2400" spc="-2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sz="2400" spc="-1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4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r>
              <a:rPr sz="2400" spc="-49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1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</a:t>
            </a:r>
            <a:r>
              <a:rPr sz="2400" spc="-15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4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</a:t>
            </a:r>
            <a:r>
              <a:rPr sz="2400" spc="3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sz="2400" spc="-4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 </a:t>
            </a:r>
            <a:r>
              <a:rPr lang="fr-FR" sz="2400" spc="-45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sz="2400" spc="-6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farmer’s</a:t>
            </a:r>
            <a:r>
              <a:rPr sz="2400" spc="-9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4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9575" lvl="1" indent="-400050" defTabSz="685800">
              <a:spcBef>
                <a:spcPts val="465"/>
              </a:spcBef>
              <a:buFontTx/>
              <a:buAutoNum type="arabicPeriod"/>
              <a:tabLst>
                <a:tab pos="410051" algn="l"/>
              </a:tabLst>
            </a:pPr>
            <a:r>
              <a:rPr lang="fr-FR" sz="24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Promote </a:t>
            </a:r>
            <a:r>
              <a:rPr sz="2400" spc="-34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</a:t>
            </a:r>
            <a:r>
              <a:rPr sz="2400" spc="-10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sz="2400" spc="-86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</a:t>
            </a:r>
            <a:r>
              <a:rPr sz="2400" spc="-14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 </a:t>
            </a:r>
            <a:r>
              <a:rPr sz="2400" spc="-11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among</a:t>
            </a:r>
            <a:r>
              <a:rPr sz="2400" spc="-1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spc="-83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farmers</a:t>
            </a:r>
            <a:endParaRPr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0039" y="1686368"/>
            <a:ext cx="4706303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203" dirty="0"/>
              <a:t>Sub-activity</a:t>
            </a:r>
            <a:r>
              <a:rPr sz="3300" spc="-326" dirty="0"/>
              <a:t> </a:t>
            </a:r>
            <a:r>
              <a:rPr sz="3300" spc="-124" dirty="0"/>
              <a:t>GH111A-1804-1</a:t>
            </a:r>
            <a:endParaRPr sz="3300" dirty="0"/>
          </a:p>
        </p:txBody>
      </p:sp>
      <p:sp>
        <p:nvSpPr>
          <p:cNvPr id="3" name="object 3"/>
          <p:cNvSpPr txBox="1"/>
          <p:nvPr/>
        </p:nvSpPr>
        <p:spPr>
          <a:xfrm>
            <a:off x="150723" y="2403120"/>
            <a:ext cx="2892743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spc="-158" dirty="0">
                <a:solidFill>
                  <a:srgbClr val="0000FF"/>
                </a:solidFill>
                <a:latin typeface="Arial"/>
                <a:cs typeface="Arial"/>
              </a:rPr>
              <a:t>Farmers </a:t>
            </a:r>
            <a:r>
              <a:rPr b="1" spc="-146" dirty="0">
                <a:solidFill>
                  <a:srgbClr val="0000FF"/>
                </a:solidFill>
                <a:latin typeface="Arial"/>
                <a:cs typeface="Arial"/>
              </a:rPr>
              <a:t>observing onions</a:t>
            </a:r>
            <a:r>
              <a:rPr b="1" spc="-15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b="1" spc="-56" dirty="0">
                <a:solidFill>
                  <a:srgbClr val="0000FF"/>
                </a:solidFill>
                <a:latin typeface="Arial"/>
                <a:cs typeface="Arial"/>
              </a:rPr>
              <a:t>trial</a:t>
            </a:r>
            <a:endParaRPr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143" y="2827782"/>
            <a:ext cx="4488561" cy="2946654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88872" y="2403120"/>
            <a:ext cx="3286601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spc="-158" dirty="0">
                <a:solidFill>
                  <a:srgbClr val="0000FF"/>
                </a:solidFill>
                <a:latin typeface="Arial"/>
                <a:cs typeface="Arial"/>
              </a:rPr>
              <a:t>Onions </a:t>
            </a:r>
            <a:r>
              <a:rPr b="1" spc="-64" dirty="0">
                <a:solidFill>
                  <a:srgbClr val="0000FF"/>
                </a:solidFill>
                <a:latin typeface="Arial"/>
                <a:cs typeface="Arial"/>
              </a:rPr>
              <a:t>after </a:t>
            </a:r>
            <a:r>
              <a:rPr b="1" spc="-90" dirty="0">
                <a:solidFill>
                  <a:srgbClr val="0000FF"/>
                </a:solidFill>
                <a:latin typeface="Arial"/>
                <a:cs typeface="Arial"/>
              </a:rPr>
              <a:t>6 </a:t>
            </a:r>
            <a:r>
              <a:rPr b="1" spc="-143" dirty="0">
                <a:solidFill>
                  <a:srgbClr val="0000FF"/>
                </a:solidFill>
                <a:latin typeface="Arial"/>
                <a:cs typeface="Arial"/>
              </a:rPr>
              <a:t>weeks </a:t>
            </a:r>
            <a:r>
              <a:rPr b="1" spc="-83" dirty="0">
                <a:solidFill>
                  <a:srgbClr val="0000FF"/>
                </a:solidFill>
                <a:latin typeface="Arial"/>
                <a:cs typeface="Arial"/>
              </a:rPr>
              <a:t>of</a:t>
            </a:r>
            <a:r>
              <a:rPr b="1" spc="-68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b="1" spc="-105" dirty="0">
                <a:solidFill>
                  <a:srgbClr val="0000FF"/>
                </a:solidFill>
                <a:latin typeface="Arial"/>
                <a:cs typeface="Arial"/>
              </a:rPr>
              <a:t>transplant</a:t>
            </a:r>
            <a:endParaRPr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29150" y="2827782"/>
            <a:ext cx="4320540" cy="294665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1440" y="857250"/>
            <a:ext cx="2571750" cy="56121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52210" y="891540"/>
            <a:ext cx="2891790" cy="48806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6170" y="1558481"/>
            <a:ext cx="4706303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203" dirty="0"/>
              <a:t>Sub-activity</a:t>
            </a:r>
            <a:r>
              <a:rPr sz="3300" spc="-326" dirty="0"/>
              <a:t> </a:t>
            </a:r>
            <a:r>
              <a:rPr sz="3300" spc="-124" dirty="0"/>
              <a:t>GH111A-1804-1</a:t>
            </a:r>
            <a:endParaRPr sz="3300" dirty="0"/>
          </a:p>
        </p:txBody>
      </p:sp>
      <p:sp>
        <p:nvSpPr>
          <p:cNvPr id="3" name="object 3"/>
          <p:cNvSpPr txBox="1"/>
          <p:nvPr/>
        </p:nvSpPr>
        <p:spPr>
          <a:xfrm>
            <a:off x="689076" y="2199894"/>
            <a:ext cx="3110865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spc="-143" dirty="0">
                <a:solidFill>
                  <a:srgbClr val="0000FF"/>
                </a:solidFill>
                <a:latin typeface="Arial"/>
                <a:cs typeface="Arial"/>
              </a:rPr>
              <a:t>Weighing </a:t>
            </a:r>
            <a:r>
              <a:rPr b="1" spc="-83" dirty="0">
                <a:solidFill>
                  <a:srgbClr val="0000FF"/>
                </a:solidFill>
                <a:latin typeface="Arial"/>
                <a:cs typeface="Arial"/>
              </a:rPr>
              <a:t>of </a:t>
            </a:r>
            <a:r>
              <a:rPr b="1" spc="-113" dirty="0">
                <a:solidFill>
                  <a:srgbClr val="0000FF"/>
                </a:solidFill>
                <a:latin typeface="Arial"/>
                <a:cs typeface="Arial"/>
              </a:rPr>
              <a:t>tomatoes </a:t>
            </a:r>
            <a:r>
              <a:rPr b="1" spc="-56" dirty="0">
                <a:solidFill>
                  <a:srgbClr val="0000FF"/>
                </a:solidFill>
                <a:latin typeface="Arial"/>
                <a:cs typeface="Arial"/>
              </a:rPr>
              <a:t>at</a:t>
            </a:r>
            <a:r>
              <a:rPr b="1" spc="-86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b="1" spc="-120" dirty="0">
                <a:solidFill>
                  <a:srgbClr val="0000FF"/>
                </a:solidFill>
                <a:latin typeface="Arial"/>
                <a:cs typeface="Arial"/>
              </a:rPr>
              <a:t>harvest</a:t>
            </a:r>
            <a:endParaRPr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88871" y="2228660"/>
            <a:ext cx="2887028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spc="-143" dirty="0">
                <a:solidFill>
                  <a:srgbClr val="0000FF"/>
                </a:solidFill>
                <a:latin typeface="Arial"/>
                <a:cs typeface="Arial"/>
              </a:rPr>
              <a:t>Weighing </a:t>
            </a:r>
            <a:r>
              <a:rPr b="1" spc="-83" dirty="0">
                <a:solidFill>
                  <a:srgbClr val="0000FF"/>
                </a:solidFill>
                <a:latin typeface="Arial"/>
                <a:cs typeface="Arial"/>
              </a:rPr>
              <a:t>of </a:t>
            </a:r>
            <a:r>
              <a:rPr b="1" spc="-113" dirty="0">
                <a:solidFill>
                  <a:srgbClr val="0000FF"/>
                </a:solidFill>
                <a:latin typeface="Arial"/>
                <a:cs typeface="Arial"/>
              </a:rPr>
              <a:t>pepper </a:t>
            </a:r>
            <a:r>
              <a:rPr b="1" spc="-53" dirty="0">
                <a:solidFill>
                  <a:srgbClr val="0000FF"/>
                </a:solidFill>
                <a:latin typeface="Arial"/>
                <a:cs typeface="Arial"/>
              </a:rPr>
              <a:t>at</a:t>
            </a:r>
            <a:r>
              <a:rPr b="1" spc="-79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b="1" spc="-120" dirty="0">
                <a:solidFill>
                  <a:srgbClr val="0000FF"/>
                </a:solidFill>
                <a:latin typeface="Arial"/>
                <a:cs typeface="Arial"/>
              </a:rPr>
              <a:t>harvest</a:t>
            </a:r>
            <a:endParaRPr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16636" y="2787776"/>
            <a:ext cx="3981069" cy="277863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29150" y="2787776"/>
            <a:ext cx="3886200" cy="277863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0" y="1447800"/>
            <a:ext cx="9144000" cy="7620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1. Effect of groundnut plant density on grain, fodder and weed biomass yields in northern Ghana.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98E2DA-8B88-4B1C-AD0A-56CE4853C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371350"/>
              </p:ext>
            </p:extLst>
          </p:nvPr>
        </p:nvGraphicFramePr>
        <p:xfrm>
          <a:off x="47651" y="2286000"/>
          <a:ext cx="8968732" cy="3944304"/>
        </p:xfrm>
        <a:graphic>
          <a:graphicData uri="http://schemas.openxmlformats.org/drawingml/2006/table">
            <a:tbl>
              <a:tblPr/>
              <a:tblGrid>
                <a:gridCol w="931712">
                  <a:extLst>
                    <a:ext uri="{9D8B030D-6E8A-4147-A177-3AD203B41FA5}">
                      <a16:colId xmlns:a16="http://schemas.microsoft.com/office/drawing/2014/main" val="2634949584"/>
                    </a:ext>
                  </a:extLst>
                </a:gridCol>
                <a:gridCol w="880367">
                  <a:extLst>
                    <a:ext uri="{9D8B030D-6E8A-4147-A177-3AD203B41FA5}">
                      <a16:colId xmlns:a16="http://schemas.microsoft.com/office/drawing/2014/main" val="603118359"/>
                    </a:ext>
                  </a:extLst>
                </a:gridCol>
                <a:gridCol w="880367">
                  <a:extLst>
                    <a:ext uri="{9D8B030D-6E8A-4147-A177-3AD203B41FA5}">
                      <a16:colId xmlns:a16="http://schemas.microsoft.com/office/drawing/2014/main" val="1522729429"/>
                    </a:ext>
                  </a:extLst>
                </a:gridCol>
                <a:gridCol w="751980">
                  <a:extLst>
                    <a:ext uri="{9D8B030D-6E8A-4147-A177-3AD203B41FA5}">
                      <a16:colId xmlns:a16="http://schemas.microsoft.com/office/drawing/2014/main" val="289260339"/>
                    </a:ext>
                  </a:extLst>
                </a:gridCol>
                <a:gridCol w="190303">
                  <a:extLst>
                    <a:ext uri="{9D8B030D-6E8A-4147-A177-3AD203B41FA5}">
                      <a16:colId xmlns:a16="http://schemas.microsoft.com/office/drawing/2014/main" val="308681789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151806297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2227642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205893817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69576813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830279819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587288987"/>
                    </a:ext>
                  </a:extLst>
                </a:gridCol>
                <a:gridCol w="914403">
                  <a:extLst>
                    <a:ext uri="{9D8B030D-6E8A-4147-A177-3AD203B41FA5}">
                      <a16:colId xmlns:a16="http://schemas.microsoft.com/office/drawing/2014/main" val="1283558211"/>
                    </a:ext>
                  </a:extLst>
                </a:gridCol>
              </a:tblGrid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11"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Yield (t/ha)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441091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Spacing</a:t>
                      </a:r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Northern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Upper East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Upper West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515713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(cm</a:t>
                      </a:r>
                      <a:r>
                        <a:rPr lang="en-US" sz="2000" b="0" i="0" u="none" strike="noStrike" baseline="30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Fodder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Fodder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Grain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Fodder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Weed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611488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30x15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8383158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873962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355973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75x15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646500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s.m.e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H" sz="2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170342"/>
                  </a:ext>
                </a:extLst>
              </a:tr>
              <a:tr h="4382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P-value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&lt;.0001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00233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43188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-857250" y="3200400"/>
            <a:ext cx="4840604" cy="305020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glow rad="101600">
              <a:schemeClr val="accent1">
                <a:alpha val="40000"/>
              </a:schemeClr>
            </a:glow>
            <a:reflection stA="84000" endPos="65000" dist="50800" dir="5400000" sy="-100000" algn="bl" rotWithShape="0"/>
          </a:effectLst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1530477"/>
            <a:ext cx="8915400" cy="931024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9525" marR="3810" algn="l">
              <a:lnSpc>
                <a:spcPts val="2265"/>
              </a:lnSpc>
              <a:spcBef>
                <a:spcPts val="360"/>
              </a:spcBef>
              <a:tabLst>
                <a:tab pos="559118" algn="l"/>
                <a:tab pos="1107758" algn="l"/>
                <a:tab pos="1670209" algn="l"/>
                <a:tab pos="1933099" algn="l"/>
                <a:tab pos="2981325" algn="l"/>
                <a:tab pos="3842385" algn="l"/>
                <a:tab pos="4314349" algn="l"/>
                <a:tab pos="4862989" algn="l"/>
                <a:tab pos="4999196" algn="l"/>
                <a:tab pos="5363528" algn="l"/>
                <a:tab pos="6374606" algn="l"/>
                <a:tab pos="6603206" algn="l"/>
                <a:tab pos="6737985" algn="l"/>
              </a:tabLst>
            </a:pPr>
            <a:r>
              <a:rPr sz="2400" spc="-45" dirty="0"/>
              <a:t>1</a:t>
            </a:r>
            <a:r>
              <a:rPr sz="2400" spc="-251" dirty="0"/>
              <a:t>.</a:t>
            </a:r>
            <a:r>
              <a:rPr sz="2400" spc="-45" dirty="0"/>
              <a:t>1</a:t>
            </a:r>
            <a:r>
              <a:rPr sz="2400" dirty="0"/>
              <a:t>	</a:t>
            </a:r>
            <a:r>
              <a:rPr sz="2400" spc="-56" dirty="0"/>
              <a:t>S</a:t>
            </a:r>
            <a:r>
              <a:rPr sz="2400" spc="-90" dirty="0"/>
              <a:t>u</a:t>
            </a:r>
            <a:r>
              <a:rPr sz="2400" spc="-101" dirty="0"/>
              <a:t>b</a:t>
            </a:r>
            <a:r>
              <a:rPr sz="2400" spc="-146" dirty="0"/>
              <a:t>-</a:t>
            </a:r>
            <a:r>
              <a:rPr sz="2400" spc="-143" dirty="0"/>
              <a:t>a</a:t>
            </a:r>
            <a:r>
              <a:rPr sz="2400" spc="-161" dirty="0"/>
              <a:t>ct</a:t>
            </a:r>
            <a:r>
              <a:rPr sz="2400" spc="-90" dirty="0"/>
              <a:t>i</a:t>
            </a:r>
            <a:r>
              <a:rPr sz="2400" spc="-172" dirty="0"/>
              <a:t>v</a:t>
            </a:r>
            <a:r>
              <a:rPr sz="2400" spc="-120" dirty="0"/>
              <a:t>i</a:t>
            </a:r>
            <a:r>
              <a:rPr sz="2400" spc="-184" dirty="0"/>
              <a:t>t</a:t>
            </a:r>
            <a:r>
              <a:rPr sz="2400" spc="-113" dirty="0"/>
              <a:t>y</a:t>
            </a:r>
            <a:r>
              <a:rPr sz="2400" dirty="0"/>
              <a:t>	</a:t>
            </a:r>
            <a:r>
              <a:rPr sz="2400" spc="-116" dirty="0"/>
              <a:t>GH</a:t>
            </a:r>
            <a:r>
              <a:rPr sz="2400" spc="-64" dirty="0"/>
              <a:t>111</a:t>
            </a:r>
            <a:r>
              <a:rPr sz="2400" spc="-83" dirty="0"/>
              <a:t>A</a:t>
            </a:r>
            <a:r>
              <a:rPr sz="2400" spc="-153" dirty="0"/>
              <a:t>-</a:t>
            </a:r>
            <a:r>
              <a:rPr sz="2400" spc="-60" dirty="0"/>
              <a:t>18</a:t>
            </a:r>
            <a:r>
              <a:rPr sz="2400" spc="-71" dirty="0"/>
              <a:t>04</a:t>
            </a:r>
            <a:r>
              <a:rPr sz="2400" spc="-146" dirty="0"/>
              <a:t>-</a:t>
            </a:r>
            <a:r>
              <a:rPr sz="2400" spc="-64" dirty="0"/>
              <a:t>3</a:t>
            </a:r>
            <a:r>
              <a:rPr sz="2400" spc="-221" dirty="0"/>
              <a:t>:</a:t>
            </a:r>
            <a:r>
              <a:rPr sz="2400" dirty="0"/>
              <a:t>	</a:t>
            </a:r>
            <a:br>
              <a:rPr lang="en-US" sz="2400" dirty="0"/>
            </a:br>
            <a:r>
              <a:rPr sz="2400" spc="-45" dirty="0"/>
              <a:t>I</a:t>
            </a:r>
            <a:r>
              <a:rPr sz="2400" spc="-150" dirty="0"/>
              <a:t>m</a:t>
            </a:r>
            <a:r>
              <a:rPr sz="2400" spc="-101" dirty="0"/>
              <a:t>p</a:t>
            </a:r>
            <a:r>
              <a:rPr sz="2400" spc="-143" dirty="0"/>
              <a:t>r</a:t>
            </a:r>
            <a:r>
              <a:rPr sz="2400" spc="-68" dirty="0"/>
              <a:t>o</a:t>
            </a:r>
            <a:r>
              <a:rPr sz="2400" spc="-143" dirty="0"/>
              <a:t>v</a:t>
            </a:r>
            <a:r>
              <a:rPr sz="2400" spc="-113" dirty="0"/>
              <a:t>e</a:t>
            </a:r>
            <a:r>
              <a:rPr sz="2400" dirty="0"/>
              <a:t>	</a:t>
            </a:r>
            <a:r>
              <a:rPr sz="2400" spc="-161" dirty="0"/>
              <a:t>t</a:t>
            </a:r>
            <a:r>
              <a:rPr sz="2400" spc="-79" dirty="0"/>
              <a:t>h</a:t>
            </a:r>
            <a:r>
              <a:rPr sz="2400" spc="-113" dirty="0"/>
              <a:t>e</a:t>
            </a:r>
            <a:r>
              <a:rPr sz="2400" dirty="0"/>
              <a:t>	</a:t>
            </a:r>
            <a:r>
              <a:rPr sz="2400" spc="-188" dirty="0"/>
              <a:t>c</a:t>
            </a:r>
            <a:r>
              <a:rPr sz="2400" spc="-143" dirty="0"/>
              <a:t>a</a:t>
            </a:r>
            <a:r>
              <a:rPr sz="2400" spc="-101" dirty="0"/>
              <a:t>p</a:t>
            </a:r>
            <a:r>
              <a:rPr sz="2400" spc="-131" dirty="0"/>
              <a:t>a</a:t>
            </a:r>
            <a:r>
              <a:rPr sz="2400" spc="-172" dirty="0"/>
              <a:t>c</a:t>
            </a:r>
            <a:r>
              <a:rPr sz="2400" spc="-120" dirty="0"/>
              <a:t>i</a:t>
            </a:r>
            <a:r>
              <a:rPr sz="2400" spc="-184" dirty="0"/>
              <a:t>t</a:t>
            </a:r>
            <a:r>
              <a:rPr sz="2400" spc="-113" dirty="0"/>
              <a:t>y</a:t>
            </a:r>
            <a:r>
              <a:rPr lang="en-US" sz="2400" dirty="0"/>
              <a:t> </a:t>
            </a:r>
            <a:r>
              <a:rPr sz="2400" spc="-124" dirty="0"/>
              <a:t>o</a:t>
            </a:r>
            <a:r>
              <a:rPr sz="2400" spc="-75" dirty="0"/>
              <a:t>f</a:t>
            </a:r>
            <a:r>
              <a:rPr lang="en-US" sz="2400" dirty="0"/>
              <a:t> </a:t>
            </a:r>
            <a:r>
              <a:rPr sz="2400" spc="-143" dirty="0"/>
              <a:t>v</a:t>
            </a:r>
            <a:r>
              <a:rPr sz="2400" spc="-124" dirty="0"/>
              <a:t>e</a:t>
            </a:r>
            <a:r>
              <a:rPr sz="2400" spc="-109" dirty="0"/>
              <a:t>g</a:t>
            </a:r>
            <a:r>
              <a:rPr sz="2400" spc="-143" dirty="0"/>
              <a:t>e</a:t>
            </a:r>
            <a:r>
              <a:rPr sz="2400" spc="-188" dirty="0"/>
              <a:t>t</a:t>
            </a:r>
            <a:r>
              <a:rPr sz="2400" spc="-131" dirty="0"/>
              <a:t>a</a:t>
            </a:r>
            <a:r>
              <a:rPr sz="2400" spc="-101" dirty="0"/>
              <a:t>b</a:t>
            </a:r>
            <a:r>
              <a:rPr sz="2400" spc="-116" dirty="0"/>
              <a:t>le  </a:t>
            </a:r>
            <a:r>
              <a:rPr sz="2400" spc="-214" dirty="0"/>
              <a:t>f</a:t>
            </a:r>
            <a:r>
              <a:rPr sz="2400" spc="-131" dirty="0"/>
              <a:t>a</a:t>
            </a:r>
            <a:r>
              <a:rPr sz="2400" spc="-109" dirty="0"/>
              <a:t>rm</a:t>
            </a:r>
            <a:r>
              <a:rPr sz="2400" spc="-135" dirty="0"/>
              <a:t>e</a:t>
            </a:r>
            <a:r>
              <a:rPr sz="2400" spc="-150" dirty="0"/>
              <a:t>r</a:t>
            </a:r>
            <a:r>
              <a:rPr sz="2400" spc="-41" dirty="0"/>
              <a:t>s</a:t>
            </a:r>
            <a:r>
              <a:rPr lang="en-US" sz="2400" dirty="0"/>
              <a:t> </a:t>
            </a:r>
            <a:r>
              <a:rPr sz="2400" spc="-64" dirty="0"/>
              <a:t>o</a:t>
            </a:r>
            <a:r>
              <a:rPr sz="2400" spc="-49" dirty="0"/>
              <a:t>n</a:t>
            </a:r>
            <a:r>
              <a:rPr lang="en-US" sz="2400" dirty="0"/>
              <a:t> </a:t>
            </a:r>
            <a:r>
              <a:rPr sz="2400" spc="-143" dirty="0"/>
              <a:t>v</a:t>
            </a:r>
            <a:r>
              <a:rPr sz="2400" spc="-124" dirty="0"/>
              <a:t>e</a:t>
            </a:r>
            <a:r>
              <a:rPr sz="2400" spc="-109" dirty="0"/>
              <a:t>g</a:t>
            </a:r>
            <a:r>
              <a:rPr sz="2400" spc="-143" dirty="0"/>
              <a:t>e</a:t>
            </a:r>
            <a:r>
              <a:rPr sz="2400" spc="-188" dirty="0"/>
              <a:t>t</a:t>
            </a:r>
            <a:r>
              <a:rPr sz="2400" spc="-131" dirty="0"/>
              <a:t>a</a:t>
            </a:r>
            <a:r>
              <a:rPr sz="2400" spc="-101" dirty="0"/>
              <a:t>b</a:t>
            </a:r>
            <a:r>
              <a:rPr sz="2400" spc="-135" dirty="0"/>
              <a:t>le</a:t>
            </a:r>
            <a:r>
              <a:rPr lang="en-US" sz="2400" dirty="0"/>
              <a:t> </a:t>
            </a:r>
            <a:r>
              <a:rPr sz="2400" spc="-135" dirty="0"/>
              <a:t>g</a:t>
            </a:r>
            <a:r>
              <a:rPr sz="2400" spc="-131" dirty="0"/>
              <a:t>a</a:t>
            </a:r>
            <a:r>
              <a:rPr sz="2400" spc="-143" dirty="0"/>
              <a:t>r</a:t>
            </a:r>
            <a:r>
              <a:rPr sz="2400" spc="-101" dirty="0"/>
              <a:t>d</a:t>
            </a:r>
            <a:r>
              <a:rPr sz="2400" spc="-131" dirty="0"/>
              <a:t>e</a:t>
            </a:r>
            <a:r>
              <a:rPr sz="2400" spc="-79" dirty="0"/>
              <a:t>n</a:t>
            </a:r>
            <a:r>
              <a:rPr sz="2400" spc="-68" dirty="0"/>
              <a:t>i</a:t>
            </a:r>
            <a:r>
              <a:rPr sz="2400" spc="-150" dirty="0"/>
              <a:t>n</a:t>
            </a:r>
            <a:r>
              <a:rPr sz="2400" spc="-71" dirty="0"/>
              <a:t>g</a:t>
            </a:r>
            <a:r>
              <a:rPr sz="2400" dirty="0"/>
              <a:t>	</a:t>
            </a:r>
            <a:r>
              <a:rPr sz="2400" spc="-131" dirty="0"/>
              <a:t>a</a:t>
            </a:r>
            <a:r>
              <a:rPr sz="2400" spc="-79" dirty="0"/>
              <a:t>n</a:t>
            </a:r>
            <a:r>
              <a:rPr sz="2400" spc="-83" dirty="0"/>
              <a:t>d</a:t>
            </a:r>
            <a:r>
              <a:rPr lang="en-US" sz="2400" dirty="0"/>
              <a:t> </a:t>
            </a:r>
            <a:r>
              <a:rPr sz="2400" spc="-101" dirty="0"/>
              <a:t>p</a:t>
            </a:r>
            <a:r>
              <a:rPr sz="2400" spc="-56" dirty="0"/>
              <a:t>o</a:t>
            </a:r>
            <a:r>
              <a:rPr sz="2400" spc="-79" dirty="0"/>
              <a:t>s</a:t>
            </a:r>
            <a:r>
              <a:rPr sz="2400" spc="-161" dirty="0"/>
              <a:t>t</a:t>
            </a:r>
            <a:r>
              <a:rPr sz="2400" spc="-146" dirty="0"/>
              <a:t>-</a:t>
            </a:r>
            <a:r>
              <a:rPr sz="2400" spc="-79" dirty="0"/>
              <a:t>h</a:t>
            </a:r>
            <a:r>
              <a:rPr sz="2400" spc="-131" dirty="0"/>
              <a:t>a</a:t>
            </a:r>
            <a:r>
              <a:rPr sz="2400" spc="-90" dirty="0"/>
              <a:t>r</a:t>
            </a:r>
            <a:r>
              <a:rPr sz="2400" spc="-139" dirty="0"/>
              <a:t>v</a:t>
            </a:r>
            <a:r>
              <a:rPr sz="2400" spc="-135" dirty="0"/>
              <a:t>e</a:t>
            </a:r>
            <a:r>
              <a:rPr sz="2400" spc="-79" dirty="0"/>
              <a:t>s</a:t>
            </a:r>
            <a:r>
              <a:rPr sz="2400" spc="-146" dirty="0"/>
              <a:t>t</a:t>
            </a:r>
            <a:r>
              <a:rPr lang="en-US" sz="2400" dirty="0"/>
              <a:t> </a:t>
            </a:r>
            <a:r>
              <a:rPr sz="2400" spc="-188" dirty="0"/>
              <a:t>t</a:t>
            </a:r>
            <a:r>
              <a:rPr sz="2400" spc="-135" dirty="0"/>
              <a:t>e</a:t>
            </a:r>
            <a:r>
              <a:rPr sz="2400" spc="-172" dirty="0"/>
              <a:t>c</a:t>
            </a:r>
            <a:r>
              <a:rPr sz="2400" spc="-79" dirty="0"/>
              <a:t>hn</a:t>
            </a:r>
            <a:r>
              <a:rPr sz="2400" spc="-75" dirty="0"/>
              <a:t>i</a:t>
            </a:r>
            <a:r>
              <a:rPr sz="2400" spc="-169" dirty="0"/>
              <a:t>q</a:t>
            </a:r>
            <a:r>
              <a:rPr sz="2400" spc="-79" dirty="0"/>
              <a:t>u</a:t>
            </a:r>
            <a:r>
              <a:rPr sz="2400" spc="-135" dirty="0"/>
              <a:t>e</a:t>
            </a:r>
            <a:r>
              <a:rPr sz="2400" spc="-41" dirty="0"/>
              <a:t>s</a:t>
            </a:r>
            <a:endParaRPr sz="2400" dirty="0"/>
          </a:p>
        </p:txBody>
      </p:sp>
      <p:sp>
        <p:nvSpPr>
          <p:cNvPr id="4" name="object 4"/>
          <p:cNvSpPr txBox="1"/>
          <p:nvPr/>
        </p:nvSpPr>
        <p:spPr>
          <a:xfrm>
            <a:off x="342900" y="2628900"/>
            <a:ext cx="8801100" cy="33278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  <a:tabLst>
                <a:tab pos="5053013" algn="l"/>
              </a:tabLst>
            </a:pPr>
            <a:r>
              <a:rPr sz="2100" b="1" spc="-146" dirty="0">
                <a:solidFill>
                  <a:srgbClr val="0000FF"/>
                </a:solidFill>
                <a:latin typeface="Arial"/>
                <a:cs typeface="Arial"/>
              </a:rPr>
              <a:t>Training </a:t>
            </a:r>
            <a:r>
              <a:rPr sz="2100" b="1" spc="-184" dirty="0">
                <a:solidFill>
                  <a:srgbClr val="0000FF"/>
                </a:solidFill>
                <a:latin typeface="Arial"/>
                <a:cs typeface="Arial"/>
              </a:rPr>
              <a:t>session </a:t>
            </a:r>
            <a:r>
              <a:rPr sz="2100" b="1" spc="-98" dirty="0">
                <a:solidFill>
                  <a:srgbClr val="0000FF"/>
                </a:solidFill>
                <a:latin typeface="Arial"/>
                <a:cs typeface="Arial"/>
              </a:rPr>
              <a:t>in</a:t>
            </a:r>
            <a:r>
              <a:rPr sz="2100" b="1" spc="8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sz="2100" b="1" spc="-203" dirty="0">
                <a:solidFill>
                  <a:srgbClr val="0000FF"/>
                </a:solidFill>
                <a:latin typeface="Arial"/>
                <a:cs typeface="Arial"/>
              </a:rPr>
              <a:t>NR</a:t>
            </a:r>
            <a:r>
              <a:rPr lang="fr-FR" sz="2100" b="1" spc="-203" dirty="0">
                <a:solidFill>
                  <a:srgbClr val="0000FF"/>
                </a:solidFill>
                <a:latin typeface="Arial"/>
                <a:cs typeface="Arial"/>
              </a:rPr>
              <a:t>                                                                   </a:t>
            </a:r>
            <a:r>
              <a:rPr lang="en-US" sz="2100" b="1" spc="-127" dirty="0" err="1">
                <a:solidFill>
                  <a:srgbClr val="0000FF"/>
                </a:solidFill>
                <a:latin typeface="Arial"/>
                <a:cs typeface="Arial"/>
              </a:rPr>
              <a:t>Nb</a:t>
            </a:r>
            <a:r>
              <a:rPr lang="en-US" sz="2100" b="1" spc="-10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2100" b="1" spc="-120" dirty="0">
                <a:solidFill>
                  <a:srgbClr val="0000FF"/>
                </a:solidFill>
                <a:latin typeface="Arial"/>
                <a:cs typeface="Arial"/>
              </a:rPr>
              <a:t>farmers</a:t>
            </a:r>
            <a:r>
              <a:rPr lang="en-US" sz="2100" b="1" spc="-98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2100" b="1" spc="-90" dirty="0">
                <a:solidFill>
                  <a:srgbClr val="0000FF"/>
                </a:solidFill>
                <a:latin typeface="Arial"/>
                <a:cs typeface="Arial"/>
              </a:rPr>
              <a:t>trained (141)</a:t>
            </a:r>
            <a:endParaRPr sz="2100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983354" y="3324220"/>
          <a:ext cx="5160646" cy="256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7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3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9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88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51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857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75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53975">
                      <a:solidFill>
                        <a:srgbClr val="00FF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3975">
                      <a:solidFill>
                        <a:srgbClr val="00FF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rowSpan="2" gridSpan="2">
                  <a:txBody>
                    <a:bodyPr/>
                    <a:lstStyle/>
                    <a:p>
                      <a:pPr marL="7620" algn="ctr">
                        <a:lnSpc>
                          <a:spcPts val="1630"/>
                        </a:lnSpc>
                      </a:pPr>
                      <a:r>
                        <a:rPr sz="1200" b="1" spc="-5" dirty="0" err="1">
                          <a:latin typeface="Arial"/>
                          <a:cs typeface="Arial"/>
                        </a:rPr>
                        <a:t>Nb</a:t>
                      </a:r>
                      <a:r>
                        <a:rPr sz="12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fr-FR" sz="1200" b="1" spc="0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f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5715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farmers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b="1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800" b="1" dirty="0">
                        <a:latin typeface="Times New Roman"/>
                        <a:cs typeface="Times New Roman"/>
                      </a:endParaRPr>
                    </a:p>
                    <a:p>
                      <a:pPr marL="240029" marR="69215" indent="-155575">
                        <a:lnSpc>
                          <a:spcPct val="106400"/>
                        </a:lnSpc>
                      </a:pPr>
                      <a:r>
                        <a:rPr sz="1200" b="1" spc="-114" dirty="0">
                          <a:latin typeface="Arial"/>
                          <a:cs typeface="Arial"/>
                        </a:rPr>
                        <a:t>T</a:t>
                      </a:r>
                      <a:r>
                        <a:rPr sz="1200" b="1" spc="-10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t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marL="5080" algn="ctr">
                        <a:lnSpc>
                          <a:spcPts val="1630"/>
                        </a:lnSpc>
                      </a:pPr>
                      <a:r>
                        <a:rPr sz="1200" b="1" spc="-5" dirty="0" err="1">
                          <a:latin typeface="Arial"/>
                          <a:cs typeface="Arial"/>
                        </a:rPr>
                        <a:t>Nb</a:t>
                      </a:r>
                      <a:r>
                        <a:rPr sz="12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lang="fr-FR" sz="1200" b="1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f</a:t>
                      </a:r>
                      <a:endParaRPr sz="1200" dirty="0">
                        <a:latin typeface="Arial"/>
                        <a:cs typeface="Arial"/>
                      </a:endParaRPr>
                    </a:p>
                    <a:p>
                      <a:pPr marL="6985" algn="ctr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Farmers</a:t>
                      </a:r>
                      <a:endParaRPr sz="12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rgbClr val="0033CC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100" b="1" dirty="0">
                        <a:solidFill>
                          <a:srgbClr val="0033CC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234950" marR="66675" indent="-155575">
                        <a:lnSpc>
                          <a:spcPct val="106400"/>
                        </a:lnSpc>
                      </a:pPr>
                      <a:r>
                        <a:rPr sz="1400" b="1" spc="-114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1400" b="1" spc="-10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o</a:t>
                      </a:r>
                      <a:r>
                        <a:rPr sz="1400" b="1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tal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b="0" dirty="0">
                        <a:latin typeface="Times New Roman"/>
                        <a:cs typeface="Times New Roman"/>
                      </a:endParaRPr>
                    </a:p>
                    <a:p>
                      <a:pPr marL="72390" marR="58419" indent="-1270" algn="ctr">
                        <a:lnSpc>
                          <a:spcPct val="106800"/>
                        </a:lnSpc>
                      </a:pPr>
                      <a:r>
                        <a:rPr lang="fr-FR" sz="1200" b="0" spc="-5" dirty="0">
                          <a:latin typeface="Arial"/>
                          <a:cs typeface="Arial"/>
                        </a:rPr>
                        <a:t>Nb</a:t>
                      </a:r>
                      <a:r>
                        <a:rPr sz="1200" b="0" spc="-5" dirty="0">
                          <a:latin typeface="Arial"/>
                          <a:cs typeface="Arial"/>
                        </a:rPr>
                        <a:t>  of    </a:t>
                      </a:r>
                      <a:r>
                        <a:rPr sz="1200" b="0" dirty="0">
                          <a:latin typeface="Arial"/>
                          <a:cs typeface="Arial"/>
                        </a:rPr>
                        <a:t>illit</a:t>
                      </a:r>
                      <a:r>
                        <a:rPr sz="1200" b="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200" b="0" dirty="0">
                          <a:latin typeface="Arial"/>
                          <a:cs typeface="Arial"/>
                        </a:rPr>
                        <a:t>r</a:t>
                      </a:r>
                      <a:r>
                        <a:rPr sz="1200" b="0" spc="-15" dirty="0">
                          <a:latin typeface="Arial"/>
                          <a:cs typeface="Arial"/>
                        </a:rPr>
                        <a:t>ate</a:t>
                      </a:r>
                      <a:r>
                        <a:rPr sz="1200" b="0" dirty="0">
                          <a:latin typeface="Arial"/>
                          <a:cs typeface="Arial"/>
                        </a:rPr>
                        <a:t>s</a:t>
                      </a:r>
                    </a:p>
                  </a:txBody>
                  <a:tcPr marL="0" marR="0" marT="285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b="0" dirty="0">
                        <a:latin typeface="Times New Roman"/>
                        <a:cs typeface="Times New Roman"/>
                      </a:endParaRPr>
                    </a:p>
                    <a:p>
                      <a:pPr marL="132080" marR="119380" indent="-635" algn="ctr">
                        <a:lnSpc>
                          <a:spcPct val="106800"/>
                        </a:lnSpc>
                      </a:pPr>
                      <a:r>
                        <a:rPr sz="1200" b="0" spc="-5" dirty="0">
                          <a:latin typeface="Arial"/>
                          <a:cs typeface="Arial"/>
                        </a:rPr>
                        <a:t>N</a:t>
                      </a:r>
                      <a:r>
                        <a:rPr lang="fr-FR" sz="1200" b="0" spc="-5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1200" b="0" spc="-5" dirty="0">
                          <a:latin typeface="Arial"/>
                          <a:cs typeface="Arial"/>
                        </a:rPr>
                        <a:t>  of    </a:t>
                      </a:r>
                      <a:r>
                        <a:rPr sz="1200" b="0" dirty="0">
                          <a:latin typeface="Arial"/>
                          <a:cs typeface="Arial"/>
                        </a:rPr>
                        <a:t>liter</a:t>
                      </a:r>
                      <a:r>
                        <a:rPr sz="1200" b="0" spc="-5" dirty="0">
                          <a:latin typeface="Arial"/>
                          <a:cs typeface="Arial"/>
                        </a:rPr>
                        <a:t>at</a:t>
                      </a:r>
                      <a:r>
                        <a:rPr sz="1200" b="0" spc="-1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1200" b="0" dirty="0">
                          <a:latin typeface="Arial"/>
                          <a:cs typeface="Arial"/>
                        </a:rPr>
                        <a:t>s</a:t>
                      </a:r>
                    </a:p>
                  </a:txBody>
                  <a:tcPr marL="0" marR="0" marT="285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270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78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b="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ts val="1630"/>
                        </a:lnSpc>
                      </a:pPr>
                      <a:r>
                        <a:rPr sz="1200" b="0" spc="5" dirty="0">
                          <a:latin typeface="Arial"/>
                          <a:cs typeface="Arial"/>
                        </a:rPr>
                        <a:t>Male</a:t>
                      </a:r>
                      <a:r>
                        <a:rPr sz="1200" b="0" dirty="0">
                          <a:latin typeface="Arial"/>
                          <a:cs typeface="Arial"/>
                        </a:rPr>
                        <a:t>s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ts val="1630"/>
                        </a:lnSpc>
                      </a:pPr>
                      <a:r>
                        <a:rPr sz="1200" b="0" dirty="0">
                          <a:latin typeface="Arial"/>
                          <a:cs typeface="Arial"/>
                        </a:rPr>
                        <a:t>Female</a:t>
                      </a:r>
                      <a:r>
                        <a:rPr lang="fr-FR" sz="1200" b="0" dirty="0">
                          <a:latin typeface="Arial"/>
                          <a:cs typeface="Arial"/>
                        </a:rPr>
                        <a:t>s</a:t>
                      </a:r>
                      <a:endParaRPr sz="1200" b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ts val="1630"/>
                        </a:lnSpc>
                      </a:pPr>
                      <a:r>
                        <a:rPr sz="1200" b="0" spc="-35" dirty="0" err="1">
                          <a:latin typeface="Arial"/>
                          <a:cs typeface="Arial"/>
                        </a:rPr>
                        <a:t>Yout</a:t>
                      </a:r>
                      <a:r>
                        <a:rPr lang="fr-FR" sz="1200" b="0" spc="-35" dirty="0">
                          <a:latin typeface="Arial"/>
                          <a:cs typeface="Arial"/>
                        </a:rPr>
                        <a:t>h</a:t>
                      </a:r>
                      <a:endParaRPr sz="1200" b="0" dirty="0">
                        <a:latin typeface="Arial"/>
                        <a:cs typeface="Arial"/>
                      </a:endParaRPr>
                    </a:p>
                    <a:p>
                      <a:pPr marL="7239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200" b="0" dirty="0">
                          <a:latin typeface="Arial"/>
                          <a:cs typeface="Arial"/>
                        </a:rPr>
                        <a:t>&lt;3</a:t>
                      </a:r>
                      <a:r>
                        <a:rPr lang="fr-FR" sz="1200" b="0" dirty="0">
                          <a:latin typeface="Arial"/>
                          <a:cs typeface="Arial"/>
                        </a:rPr>
                        <a:t>6</a:t>
                      </a:r>
                      <a:endParaRPr sz="1200" b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1630"/>
                        </a:lnSpc>
                      </a:pPr>
                      <a:r>
                        <a:rPr sz="1200" b="0" dirty="0">
                          <a:latin typeface="Arial"/>
                          <a:cs typeface="Arial"/>
                        </a:rPr>
                        <a:t>Old</a:t>
                      </a:r>
                    </a:p>
                    <a:p>
                      <a:pPr marL="71755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sz="1200" b="0" dirty="0">
                          <a:latin typeface="Arial"/>
                          <a:cs typeface="Arial"/>
                        </a:rPr>
                        <a:t>&gt;35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738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500" b="1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200" b="1" spc="-10" dirty="0">
                          <a:latin typeface="Arial"/>
                          <a:cs typeface="Arial"/>
                        </a:rPr>
                        <a:t>NR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285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14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5" dirty="0">
                          <a:latin typeface="Arial"/>
                          <a:cs typeface="Arial"/>
                        </a:rPr>
                        <a:t>15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29</a:t>
                      </a:r>
                      <a:endParaRPr sz="1500" b="1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14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15</a:t>
                      </a:r>
                      <a:endParaRPr sz="1500" b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1" spc="-75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29</a:t>
                      </a:r>
                      <a:endParaRPr sz="1800" b="1" dirty="0">
                        <a:solidFill>
                          <a:srgbClr val="0033CC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147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26</a:t>
                      </a:r>
                      <a:endParaRPr sz="1500" b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dirty="0">
                          <a:latin typeface="Arial"/>
                          <a:cs typeface="Arial"/>
                        </a:rPr>
                        <a:t>3</a:t>
                      </a: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30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500" b="1" dirty="0">
                        <a:latin typeface="Times New Roman"/>
                        <a:cs typeface="Times New Roman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</a:pPr>
                      <a:r>
                        <a:rPr sz="1200" b="1" spc="-190" dirty="0">
                          <a:latin typeface="Arial"/>
                          <a:cs typeface="Arial"/>
                        </a:rPr>
                        <a:t>UER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285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50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62</a:t>
                      </a:r>
                      <a:endParaRPr sz="1500" b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112</a:t>
                      </a:r>
                      <a:endParaRPr sz="1500" b="1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61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51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1" spc="-75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112</a:t>
                      </a:r>
                      <a:endParaRPr sz="1800" b="1" dirty="0">
                        <a:solidFill>
                          <a:srgbClr val="0033CC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spc="-75" dirty="0">
                          <a:latin typeface="Arial"/>
                          <a:cs typeface="Arial"/>
                        </a:rPr>
                        <a:t>105</a:t>
                      </a:r>
                      <a:endParaRPr sz="1500" b="0" dirty="0">
                        <a:latin typeface="Arial"/>
                        <a:cs typeface="Arial"/>
                      </a:endParaRP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500" b="0" dirty="0">
                          <a:latin typeface="Arial"/>
                          <a:cs typeface="Arial"/>
                        </a:rPr>
                        <a:t>7</a:t>
                      </a:r>
                    </a:p>
                  </a:txBody>
                  <a:tcPr marL="0" marR="0" marT="57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166">
                <a:tc gridSpan="2">
                  <a:txBody>
                    <a:bodyPr/>
                    <a:lstStyle/>
                    <a:p>
                      <a:pPr marL="68580">
                        <a:lnSpc>
                          <a:spcPts val="1635"/>
                        </a:lnSpc>
                      </a:pPr>
                      <a:r>
                        <a:rPr sz="1200" b="1" spc="-25" dirty="0">
                          <a:latin typeface="Arial"/>
                          <a:cs typeface="Arial"/>
                        </a:rPr>
                        <a:t>Total</a:t>
                      </a:r>
                      <a:endParaRPr sz="1200" b="1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64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77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141</a:t>
                      </a:r>
                      <a:endParaRPr sz="1500" b="1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75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66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b="1" spc="-75" dirty="0">
                          <a:solidFill>
                            <a:srgbClr val="0033CC"/>
                          </a:solidFill>
                          <a:latin typeface="Arial"/>
                          <a:cs typeface="Arial"/>
                        </a:rPr>
                        <a:t>141</a:t>
                      </a:r>
                      <a:endParaRPr sz="1800" b="1" dirty="0">
                        <a:solidFill>
                          <a:srgbClr val="0033CC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131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500" b="1" spc="-75" dirty="0">
                          <a:latin typeface="Arial"/>
                          <a:cs typeface="Arial"/>
                        </a:rPr>
                        <a:t>10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6191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0926" y="1589847"/>
            <a:ext cx="2431733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153" dirty="0"/>
              <a:t>Oversight</a:t>
            </a:r>
            <a:r>
              <a:rPr sz="3300" spc="-300" dirty="0"/>
              <a:t> </a:t>
            </a:r>
            <a:r>
              <a:rPr sz="3300" spc="-169" dirty="0"/>
              <a:t>Visit</a:t>
            </a:r>
            <a:endParaRPr sz="3300" dirty="0"/>
          </a:p>
        </p:txBody>
      </p:sp>
      <p:sp>
        <p:nvSpPr>
          <p:cNvPr id="3" name="object 3"/>
          <p:cNvSpPr txBox="1"/>
          <p:nvPr/>
        </p:nvSpPr>
        <p:spPr>
          <a:xfrm>
            <a:off x="609982" y="2295201"/>
            <a:ext cx="3278981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sz="1500" b="1" spc="-94" dirty="0">
                <a:solidFill>
                  <a:prstClr val="black"/>
                </a:solidFill>
                <a:latin typeface="Arial"/>
                <a:cs typeface="Arial"/>
              </a:rPr>
              <a:t>Dr </a:t>
            </a:r>
            <a:r>
              <a:rPr sz="1500" b="1" spc="-90" dirty="0">
                <a:solidFill>
                  <a:prstClr val="black"/>
                </a:solidFill>
                <a:latin typeface="Arial"/>
                <a:cs typeface="Arial"/>
              </a:rPr>
              <a:t>Victor </a:t>
            </a:r>
            <a:r>
              <a:rPr sz="1500" b="1" spc="-113" dirty="0">
                <a:solidFill>
                  <a:prstClr val="black"/>
                </a:solidFill>
                <a:latin typeface="Arial"/>
                <a:cs typeface="Arial"/>
              </a:rPr>
              <a:t>(RD) </a:t>
            </a:r>
            <a:r>
              <a:rPr sz="1500" b="1" spc="-98" dirty="0">
                <a:solidFill>
                  <a:prstClr val="black"/>
                </a:solidFill>
                <a:latin typeface="Arial"/>
                <a:cs typeface="Arial"/>
              </a:rPr>
              <a:t>WITH </a:t>
            </a:r>
            <a:r>
              <a:rPr sz="1500" b="1" spc="-158" dirty="0">
                <a:solidFill>
                  <a:prstClr val="black"/>
                </a:solidFill>
                <a:latin typeface="Arial"/>
                <a:cs typeface="Arial"/>
              </a:rPr>
              <a:t>NON-LEAD</a:t>
            </a:r>
            <a:r>
              <a:rPr sz="1500" b="1" spc="-6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1500" b="1" spc="-214" dirty="0">
                <a:solidFill>
                  <a:prstClr val="black"/>
                </a:solidFill>
                <a:latin typeface="Arial"/>
                <a:cs typeface="Arial"/>
              </a:rPr>
              <a:t>FARMERS</a:t>
            </a:r>
            <a:endParaRPr sz="15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" y="2690622"/>
            <a:ext cx="4383405" cy="33101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76381" y="2379536"/>
            <a:ext cx="3856673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spc="-139" dirty="0">
                <a:solidFill>
                  <a:prstClr val="black"/>
                </a:solidFill>
                <a:latin typeface="Arial"/>
                <a:cs typeface="Arial"/>
              </a:rPr>
              <a:t>Dr. </a:t>
            </a:r>
            <a:r>
              <a:rPr b="1" spc="-191" dirty="0">
                <a:solidFill>
                  <a:prstClr val="black"/>
                </a:solidFill>
                <a:latin typeface="Arial"/>
                <a:cs typeface="Arial"/>
              </a:rPr>
              <a:t>Jean </a:t>
            </a:r>
            <a:r>
              <a:rPr b="1" spc="-124" dirty="0">
                <a:solidFill>
                  <a:prstClr val="black"/>
                </a:solidFill>
                <a:latin typeface="Arial"/>
                <a:cs typeface="Arial"/>
              </a:rPr>
              <a:t>Baptiste </a:t>
            </a:r>
            <a:r>
              <a:rPr b="1" spc="-64" dirty="0">
                <a:solidFill>
                  <a:prstClr val="black"/>
                </a:solidFill>
                <a:latin typeface="Arial"/>
                <a:cs typeface="Arial"/>
              </a:rPr>
              <a:t>with </a:t>
            </a:r>
            <a:r>
              <a:rPr b="1" spc="-139" dirty="0">
                <a:solidFill>
                  <a:prstClr val="black"/>
                </a:solidFill>
                <a:latin typeface="Arial"/>
                <a:cs typeface="Arial"/>
              </a:rPr>
              <a:t>Non-Lead</a:t>
            </a:r>
            <a:r>
              <a:rPr b="1" spc="-27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b="1" spc="-158" dirty="0">
                <a:solidFill>
                  <a:prstClr val="black"/>
                </a:solidFill>
                <a:latin typeface="Arial"/>
                <a:cs typeface="Arial"/>
              </a:rPr>
              <a:t>Farmers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63999" y="2736341"/>
            <a:ext cx="4580001" cy="32644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1172" y="876680"/>
            <a:ext cx="2571750" cy="600075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704712" y="857250"/>
            <a:ext cx="2890647" cy="48920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028950" y="1485900"/>
            <a:ext cx="7772400" cy="507831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171450" y="2053516"/>
            <a:ext cx="897255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Wingdings" charset="2"/>
              <a:buChar char="§"/>
            </a:pPr>
            <a:r>
              <a:rPr lang="en-US" sz="2100" b="1" dirty="0">
                <a:solidFill>
                  <a:prstClr val="black"/>
                </a:solidFill>
                <a:latin typeface="Calibri"/>
              </a:rPr>
              <a:t>Pepper</a:t>
            </a:r>
          </a:p>
          <a:p>
            <a:pPr defTabSz="685800"/>
            <a:r>
              <a:rPr lang="en-US" sz="2100" dirty="0">
                <a:solidFill>
                  <a:prstClr val="black"/>
                </a:solidFill>
                <a:latin typeface="Calibri"/>
              </a:rPr>
              <a:t>	</a:t>
            </a:r>
            <a:r>
              <a:rPr lang="en-US" sz="2100" dirty="0" err="1">
                <a:solidFill>
                  <a:prstClr val="black"/>
                </a:solidFill>
                <a:latin typeface="Calibri"/>
              </a:rPr>
              <a:t>Makohwhem</a:t>
            </a:r>
            <a:r>
              <a:rPr lang="en-US" sz="2100" dirty="0">
                <a:solidFill>
                  <a:prstClr val="black"/>
                </a:solidFill>
                <a:latin typeface="Calibri"/>
              </a:rPr>
              <a:t> was best with highest average yield of 2.2 T ha</a:t>
            </a:r>
            <a:r>
              <a:rPr lang="en-US" sz="2100" baseline="30000" dirty="0">
                <a:solidFill>
                  <a:prstClr val="black"/>
                </a:solidFill>
                <a:latin typeface="Calibri"/>
              </a:rPr>
              <a:t>-1</a:t>
            </a:r>
            <a:r>
              <a:rPr lang="en-US" sz="2100" dirty="0">
                <a:solidFill>
                  <a:prstClr val="black"/>
                </a:solidFill>
                <a:latin typeface="Calibri"/>
              </a:rPr>
              <a:t> as compared 	to the other varieties</a:t>
            </a:r>
            <a:r>
              <a:rPr lang="fr-FR" sz="2100" dirty="0">
                <a:solidFill>
                  <a:prstClr val="black"/>
                </a:solidFill>
                <a:latin typeface="Calibri"/>
              </a:rPr>
              <a:t> </a:t>
            </a:r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defTabSz="685800"/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marL="342900" indent="-342900" defTabSz="685800">
              <a:buFont typeface="Wingdings" charset="2"/>
              <a:buChar char="§"/>
            </a:pPr>
            <a:r>
              <a:rPr lang="en-US" sz="2100" b="1" dirty="0">
                <a:solidFill>
                  <a:prstClr val="black"/>
                </a:solidFill>
                <a:latin typeface="Calibri"/>
              </a:rPr>
              <a:t>Tomato</a:t>
            </a:r>
          </a:p>
          <a:p>
            <a:pPr defTabSz="685800"/>
            <a:r>
              <a:rPr lang="en-US" sz="2100" dirty="0">
                <a:solidFill>
                  <a:prstClr val="black"/>
                </a:solidFill>
                <a:latin typeface="Calibri"/>
              </a:rPr>
              <a:t>	UC82 variety is much preferred by the local market and has a higher 	market value, bright reddish color, firm nature and big sizes. </a:t>
            </a:r>
            <a:r>
              <a:rPr lang="fr-FR" sz="2100" dirty="0">
                <a:solidFill>
                  <a:prstClr val="black"/>
                </a:solidFill>
                <a:latin typeface="Calibri"/>
              </a:rPr>
              <a:t>  </a:t>
            </a:r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defTabSz="685800"/>
            <a:endParaRPr lang="en-US" sz="2100" dirty="0">
              <a:solidFill>
                <a:prstClr val="black"/>
              </a:solidFill>
              <a:latin typeface="Calibri"/>
            </a:endParaRPr>
          </a:p>
          <a:p>
            <a:pPr marL="342900" indent="-342900" defTabSz="685800">
              <a:buFont typeface="Wingdings" charset="2"/>
              <a:buChar char="§"/>
            </a:pPr>
            <a:r>
              <a:rPr lang="en-US" sz="2100" b="1" dirty="0">
                <a:solidFill>
                  <a:prstClr val="black"/>
                </a:solidFill>
                <a:latin typeface="Calibri"/>
              </a:rPr>
              <a:t>Onion</a:t>
            </a:r>
          </a:p>
          <a:p>
            <a:pPr defTabSz="685800"/>
            <a:r>
              <a:rPr lang="en-US" sz="2100" dirty="0">
                <a:solidFill>
                  <a:prstClr val="black"/>
                </a:solidFill>
                <a:latin typeface="Calibri"/>
              </a:rPr>
              <a:t>	improved varieties of onions out yielded the local variety with large size of 	new </a:t>
            </a:r>
            <a:r>
              <a:rPr lang="en-US" sz="2100" dirty="0" err="1">
                <a:solidFill>
                  <a:prstClr val="black"/>
                </a:solidFill>
                <a:latin typeface="Calibri"/>
              </a:rPr>
              <a:t>WorldVeg</a:t>
            </a:r>
            <a:r>
              <a:rPr lang="en-US" sz="2100" dirty="0">
                <a:solidFill>
                  <a:prstClr val="black"/>
                </a:solidFill>
                <a:latin typeface="Calibri"/>
              </a:rPr>
              <a:t> onion varieties AVON 13O8 (38.66 T ha</a:t>
            </a:r>
            <a:r>
              <a:rPr lang="en-US" sz="2100" baseline="30000" dirty="0">
                <a:solidFill>
                  <a:prstClr val="black"/>
                </a:solidFill>
                <a:latin typeface="Calibri"/>
              </a:rPr>
              <a:t>-1</a:t>
            </a:r>
            <a:r>
              <a:rPr lang="en-US" sz="2100" dirty="0">
                <a:solidFill>
                  <a:prstClr val="black"/>
                </a:solidFill>
                <a:latin typeface="Calibri"/>
              </a:rPr>
              <a:t> ), AVON 1310 	(36.06 T ha</a:t>
            </a:r>
            <a:r>
              <a:rPr lang="en-US" sz="2100" baseline="30000" dirty="0">
                <a:solidFill>
                  <a:prstClr val="black"/>
                </a:solidFill>
                <a:latin typeface="Calibri"/>
              </a:rPr>
              <a:t>-1</a:t>
            </a:r>
            <a:r>
              <a:rPr lang="en-US" sz="2100" dirty="0">
                <a:solidFill>
                  <a:prstClr val="black"/>
                </a:solidFill>
                <a:latin typeface="Calibri"/>
              </a:rPr>
              <a:t>) and AVON 1073 (old line)</a:t>
            </a:r>
          </a:p>
        </p:txBody>
      </p:sp>
    </p:spTree>
    <p:extLst>
      <p:ext uri="{BB962C8B-B14F-4D97-AF65-F5344CB8AC3E}">
        <p14:creationId xmlns:p14="http://schemas.microsoft.com/office/powerpoint/2010/main" val="18971981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029199" y="1989962"/>
            <a:ext cx="6359652" cy="355358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41172" y="857250"/>
            <a:ext cx="2571750" cy="45948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025896" y="857250"/>
            <a:ext cx="2891790" cy="48920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-12700" y="1543050"/>
            <a:ext cx="6038596" cy="4114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0" y="810454"/>
            <a:ext cx="9144000" cy="7325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3685" y="1489212"/>
            <a:ext cx="3218021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124" dirty="0">
                <a:latin typeface="Arial"/>
                <a:cs typeface="Arial"/>
              </a:rPr>
              <a:t>Collaborative</a:t>
            </a:r>
            <a:r>
              <a:rPr sz="3300" spc="-184" dirty="0">
                <a:latin typeface="Arial"/>
                <a:cs typeface="Arial"/>
              </a:rPr>
              <a:t> </a:t>
            </a:r>
            <a:r>
              <a:rPr sz="3300" spc="-68" dirty="0">
                <a:latin typeface="Arial"/>
                <a:cs typeface="Arial"/>
              </a:rPr>
              <a:t>work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300" y="2114550"/>
            <a:ext cx="4743450" cy="1305325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180975" indent="-171450" defTabSz="685800">
              <a:spcBef>
                <a:spcPts val="79"/>
              </a:spcBef>
              <a:buFontTx/>
              <a:buChar char="•"/>
              <a:tabLst>
                <a:tab pos="181451" algn="l"/>
              </a:tabLst>
            </a:pPr>
            <a:r>
              <a:rPr sz="2100" spc="-68" dirty="0">
                <a:solidFill>
                  <a:prstClr val="black"/>
                </a:solidFill>
                <a:latin typeface="Arial"/>
                <a:cs typeface="Arial"/>
              </a:rPr>
              <a:t>Collaboration </a:t>
            </a:r>
            <a:r>
              <a:rPr sz="2100" spc="11" dirty="0">
                <a:solidFill>
                  <a:prstClr val="black"/>
                </a:solidFill>
                <a:latin typeface="Arial"/>
                <a:cs typeface="Arial"/>
              </a:rPr>
              <a:t>with </a:t>
            </a:r>
            <a:r>
              <a:rPr sz="2100" spc="-259" dirty="0">
                <a:solidFill>
                  <a:prstClr val="black"/>
                </a:solidFill>
                <a:latin typeface="Arial"/>
                <a:cs typeface="Arial"/>
              </a:rPr>
              <a:t>UDS </a:t>
            </a:r>
            <a:r>
              <a:rPr sz="2100" spc="-124" dirty="0">
                <a:solidFill>
                  <a:prstClr val="black"/>
                </a:solidFill>
                <a:latin typeface="Arial"/>
                <a:cs typeface="Arial"/>
              </a:rPr>
              <a:t>(Dr.</a:t>
            </a:r>
            <a:r>
              <a:rPr sz="2100" spc="3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53" dirty="0">
                <a:solidFill>
                  <a:prstClr val="black"/>
                </a:solidFill>
                <a:latin typeface="Arial"/>
                <a:cs typeface="Arial"/>
              </a:rPr>
              <a:t>Saaka):</a:t>
            </a:r>
            <a:r>
              <a:rPr lang="en-US" sz="2100" spc="-153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100" spc="-150" dirty="0">
                <a:solidFill>
                  <a:prstClr val="black"/>
                </a:solidFill>
                <a:latin typeface="Arial"/>
                <a:cs typeface="Arial"/>
              </a:rPr>
              <a:t>Co</a:t>
            </a:r>
            <a:r>
              <a:rPr lang="en-US" sz="2100" spc="-203" dirty="0">
                <a:solidFill>
                  <a:prstClr val="black"/>
                </a:solidFill>
                <a:latin typeface="Arial"/>
                <a:cs typeface="Arial"/>
              </a:rPr>
              <a:t>m</a:t>
            </a:r>
            <a:r>
              <a:rPr lang="en-US" sz="2100" spc="-64" dirty="0">
                <a:solidFill>
                  <a:prstClr val="black"/>
                </a:solidFill>
                <a:latin typeface="Arial"/>
                <a:cs typeface="Arial"/>
              </a:rPr>
              <a:t>muni</a:t>
            </a:r>
            <a:r>
              <a:rPr lang="en-US" sz="2100" spc="-94" dirty="0">
                <a:solidFill>
                  <a:prstClr val="black"/>
                </a:solidFill>
                <a:latin typeface="Arial"/>
                <a:cs typeface="Arial"/>
              </a:rPr>
              <a:t>c</a:t>
            </a:r>
            <a:r>
              <a:rPr lang="en-US" sz="2100" spc="-169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lang="en-US" sz="2100" spc="4" dirty="0">
                <a:solidFill>
                  <a:prstClr val="black"/>
                </a:solidFill>
                <a:latin typeface="Arial"/>
                <a:cs typeface="Arial"/>
              </a:rPr>
              <a:t>tion</a:t>
            </a:r>
            <a:r>
              <a:rPr lang="en-US" sz="21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sz="2100" spc="4" dirty="0">
                <a:solidFill>
                  <a:prstClr val="black"/>
                </a:solidFill>
                <a:latin typeface="Arial"/>
                <a:cs typeface="Arial"/>
              </a:rPr>
              <a:t>f</a:t>
            </a:r>
            <a:r>
              <a:rPr lang="en-US" sz="2100" spc="-19" dirty="0">
                <a:solidFill>
                  <a:prstClr val="black"/>
                </a:solidFill>
                <a:latin typeface="Arial"/>
                <a:cs typeface="Arial"/>
              </a:rPr>
              <a:t>o</a:t>
            </a:r>
            <a:r>
              <a:rPr lang="en-US" sz="2100" spc="-11" dirty="0">
                <a:solidFill>
                  <a:prstClr val="black"/>
                </a:solidFill>
                <a:latin typeface="Arial"/>
                <a:cs typeface="Arial"/>
              </a:rPr>
              <a:t>r</a:t>
            </a:r>
            <a:r>
              <a:rPr lang="en-US" sz="21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lang="en-US" sz="2100" spc="-90" dirty="0">
                <a:solidFill>
                  <a:prstClr val="black"/>
                </a:solidFill>
                <a:latin typeface="Arial"/>
                <a:cs typeface="Arial"/>
              </a:rPr>
              <a:t>b</a:t>
            </a:r>
            <a:r>
              <a:rPr lang="en-US" sz="2100" spc="-101" dirty="0">
                <a:solidFill>
                  <a:prstClr val="black"/>
                </a:solidFill>
                <a:latin typeface="Arial"/>
                <a:cs typeface="Arial"/>
              </a:rPr>
              <a:t>e</a:t>
            </a:r>
            <a:r>
              <a:rPr lang="en-US" sz="2100" spc="-109" dirty="0">
                <a:solidFill>
                  <a:prstClr val="black"/>
                </a:solidFill>
                <a:latin typeface="Arial"/>
                <a:cs typeface="Arial"/>
              </a:rPr>
              <a:t>h</a:t>
            </a:r>
            <a:r>
              <a:rPr lang="en-US" sz="2100" spc="-146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lang="en-US" sz="2100" spc="-26" dirty="0">
                <a:solidFill>
                  <a:prstClr val="black"/>
                </a:solidFill>
                <a:latin typeface="Arial"/>
                <a:cs typeface="Arial"/>
              </a:rPr>
              <a:t>vior</a:t>
            </a:r>
            <a:endParaRPr lang="en-US"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79"/>
              </a:spcBef>
              <a:buFontTx/>
              <a:buChar char="•"/>
              <a:tabLst>
                <a:tab pos="181451" algn="l"/>
              </a:tabLst>
            </a:pPr>
            <a:r>
              <a:rPr lang="en-US" sz="2100" spc="-135" dirty="0">
                <a:solidFill>
                  <a:prstClr val="black"/>
                </a:solidFill>
                <a:latin typeface="Arial"/>
                <a:cs typeface="Arial"/>
              </a:rPr>
              <a:t>changes </a:t>
            </a:r>
            <a:r>
              <a:rPr lang="en-US" sz="2100" spc="-64" dirty="0">
                <a:solidFill>
                  <a:prstClr val="black"/>
                </a:solidFill>
                <a:latin typeface="Arial"/>
                <a:cs typeface="Arial"/>
              </a:rPr>
              <a:t>on</a:t>
            </a:r>
            <a:r>
              <a:rPr lang="en-US" sz="2100" spc="-12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2100" spc="4" dirty="0">
                <a:solidFill>
                  <a:prstClr val="black"/>
                </a:solidFill>
                <a:latin typeface="Arial"/>
                <a:cs typeface="Arial"/>
              </a:rPr>
              <a:t>nutrition</a:t>
            </a:r>
            <a:endParaRPr lang="en-US"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79"/>
              </a:spcBef>
              <a:buFontTx/>
              <a:buChar char="•"/>
              <a:tabLst>
                <a:tab pos="181451" algn="l"/>
              </a:tabLst>
            </a:pPr>
            <a:endParaRPr sz="195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4300" y="3429000"/>
            <a:ext cx="4343400" cy="204052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180975" indent="-171450" defTabSz="685800">
              <a:spcBef>
                <a:spcPts val="79"/>
              </a:spcBef>
              <a:buFontTx/>
              <a:buChar char="•"/>
              <a:tabLst>
                <a:tab pos="181451" algn="l"/>
              </a:tabLst>
            </a:pPr>
            <a:r>
              <a:rPr sz="2100" spc="-41" dirty="0">
                <a:solidFill>
                  <a:prstClr val="black"/>
                </a:solidFill>
                <a:latin typeface="Arial"/>
                <a:cs typeface="Arial"/>
              </a:rPr>
              <a:t>IWMI </a:t>
            </a:r>
            <a:r>
              <a:rPr sz="2100" spc="-120" dirty="0">
                <a:solidFill>
                  <a:prstClr val="black"/>
                </a:solidFill>
                <a:latin typeface="Arial"/>
                <a:cs typeface="Arial"/>
              </a:rPr>
              <a:t>(Dr. Zenebe) </a:t>
            </a:r>
            <a:r>
              <a:rPr sz="2100" spc="-30" dirty="0">
                <a:solidFill>
                  <a:prstClr val="black"/>
                </a:solidFill>
                <a:latin typeface="Arial"/>
                <a:cs typeface="Arial"/>
              </a:rPr>
              <a:t>at </a:t>
            </a:r>
            <a:r>
              <a:rPr sz="2100" spc="-79" dirty="0">
                <a:solidFill>
                  <a:prstClr val="black"/>
                </a:solidFill>
                <a:latin typeface="Arial"/>
                <a:cs typeface="Arial"/>
              </a:rPr>
              <a:t>various</a:t>
            </a:r>
            <a:r>
              <a:rPr sz="2100" spc="-278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01" dirty="0">
                <a:solidFill>
                  <a:prstClr val="black"/>
                </a:solidFill>
                <a:latin typeface="Arial"/>
                <a:cs typeface="Arial"/>
              </a:rPr>
              <a:t>hubs</a:t>
            </a:r>
            <a:endParaRPr lang="en-US"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79"/>
              </a:spcBef>
              <a:buFontTx/>
              <a:buChar char="•"/>
              <a:tabLst>
                <a:tab pos="181451" algn="l"/>
              </a:tabLst>
            </a:pPr>
            <a:endParaRPr sz="3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80975" marR="5715" indent="-171450" defTabSz="685800">
              <a:lnSpc>
                <a:spcPct val="70000"/>
              </a:lnSpc>
              <a:spcBef>
                <a:spcPts val="4"/>
              </a:spcBef>
              <a:buFontTx/>
              <a:buChar char="•"/>
              <a:tabLst>
                <a:tab pos="181451" algn="l"/>
              </a:tabLst>
            </a:pPr>
            <a:r>
              <a:rPr sz="2100" spc="-41" dirty="0">
                <a:solidFill>
                  <a:prstClr val="black"/>
                </a:solidFill>
                <a:latin typeface="Arial"/>
                <a:cs typeface="Arial"/>
              </a:rPr>
              <a:t>District </a:t>
            </a:r>
            <a:r>
              <a:rPr sz="2100" spc="-116" dirty="0">
                <a:solidFill>
                  <a:prstClr val="black"/>
                </a:solidFill>
                <a:latin typeface="Arial"/>
                <a:cs typeface="Arial"/>
              </a:rPr>
              <a:t>Assembly </a:t>
            </a:r>
            <a:r>
              <a:rPr sz="2100" spc="-101" dirty="0">
                <a:solidFill>
                  <a:prstClr val="black"/>
                </a:solidFill>
                <a:latin typeface="Arial"/>
                <a:cs typeface="Arial"/>
              </a:rPr>
              <a:t>(Asembly </a:t>
            </a:r>
            <a:r>
              <a:rPr sz="2100" spc="-98" dirty="0">
                <a:solidFill>
                  <a:prstClr val="black"/>
                </a:solidFill>
                <a:latin typeface="Arial"/>
                <a:cs typeface="Arial"/>
              </a:rPr>
              <a:t>man </a:t>
            </a:r>
            <a:r>
              <a:rPr sz="2100" spc="-15" dirty="0">
                <a:solidFill>
                  <a:prstClr val="black"/>
                </a:solidFill>
                <a:latin typeface="Arial"/>
                <a:cs typeface="Arial"/>
              </a:rPr>
              <a:t>for  </a:t>
            </a:r>
            <a:r>
              <a:rPr sz="2100" spc="-124" dirty="0">
                <a:solidFill>
                  <a:prstClr val="black"/>
                </a:solidFill>
                <a:latin typeface="Arial"/>
                <a:cs typeface="Arial"/>
              </a:rPr>
              <a:t>Nyangua </a:t>
            </a:r>
            <a:r>
              <a:rPr sz="2100" spc="-90" dirty="0">
                <a:solidFill>
                  <a:prstClr val="black"/>
                </a:solidFill>
                <a:latin typeface="Arial"/>
                <a:cs typeface="Arial"/>
              </a:rPr>
              <a:t>and</a:t>
            </a:r>
            <a:r>
              <a:rPr sz="2100" spc="-10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01" dirty="0">
                <a:solidFill>
                  <a:prstClr val="black"/>
                </a:solidFill>
                <a:latin typeface="Arial"/>
                <a:cs typeface="Arial"/>
              </a:rPr>
              <a:t>Tekuri)</a:t>
            </a:r>
            <a:endParaRPr lang="en-US"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marR="5715" indent="-171450" defTabSz="685800">
              <a:lnSpc>
                <a:spcPct val="70000"/>
              </a:lnSpc>
              <a:spcBef>
                <a:spcPts val="4"/>
              </a:spcBef>
              <a:buFontTx/>
              <a:buChar char="•"/>
              <a:tabLst>
                <a:tab pos="181451" algn="l"/>
              </a:tabLst>
            </a:pPr>
            <a:endParaRPr sz="3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80975" marR="3810" indent="-171450" defTabSz="685800">
              <a:lnSpc>
                <a:spcPct val="70000"/>
              </a:lnSpc>
              <a:buFontTx/>
              <a:buChar char="•"/>
              <a:tabLst>
                <a:tab pos="181451" algn="l"/>
                <a:tab pos="1150144" algn="l"/>
                <a:tab pos="1490663" algn="l"/>
                <a:tab pos="2127885" algn="l"/>
                <a:tab pos="2643188" algn="l"/>
              </a:tabLst>
            </a:pPr>
            <a:r>
              <a:rPr sz="2100" spc="-41" dirty="0">
                <a:solidFill>
                  <a:prstClr val="black"/>
                </a:solidFill>
                <a:latin typeface="Arial"/>
                <a:cs typeface="Arial"/>
              </a:rPr>
              <a:t>Mini</a:t>
            </a:r>
            <a:r>
              <a:rPr sz="2100" spc="-68" dirty="0">
                <a:solidFill>
                  <a:prstClr val="black"/>
                </a:solidFill>
                <a:latin typeface="Arial"/>
                <a:cs typeface="Arial"/>
              </a:rPr>
              <a:t>s</a:t>
            </a:r>
            <a:r>
              <a:rPr sz="2100" spc="64" dirty="0">
                <a:solidFill>
                  <a:prstClr val="black"/>
                </a:solidFill>
                <a:latin typeface="Arial"/>
                <a:cs typeface="Arial"/>
              </a:rPr>
              <a:t>t</a:t>
            </a:r>
            <a:r>
              <a:rPr sz="2100" spc="86" dirty="0">
                <a:solidFill>
                  <a:prstClr val="black"/>
                </a:solidFill>
                <a:latin typeface="Arial"/>
                <a:cs typeface="Arial"/>
              </a:rPr>
              <a:t>r</a:t>
            </a:r>
            <a:r>
              <a:rPr sz="2100" spc="-94" dirty="0">
                <a:solidFill>
                  <a:prstClr val="black"/>
                </a:solidFill>
                <a:latin typeface="Arial"/>
                <a:cs typeface="Arial"/>
              </a:rPr>
              <a:t>y</a:t>
            </a:r>
            <a:r>
              <a:rPr sz="21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sz="2100" spc="-11" dirty="0">
                <a:solidFill>
                  <a:prstClr val="black"/>
                </a:solidFill>
                <a:latin typeface="Arial"/>
                <a:cs typeface="Arial"/>
              </a:rPr>
              <a:t>o</a:t>
            </a:r>
            <a:r>
              <a:rPr sz="2100" spc="-4" dirty="0">
                <a:solidFill>
                  <a:prstClr val="black"/>
                </a:solidFill>
                <a:latin typeface="Arial"/>
                <a:cs typeface="Arial"/>
              </a:rPr>
              <a:t>f</a:t>
            </a:r>
            <a:r>
              <a:rPr sz="21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sz="2100" spc="-323" dirty="0">
                <a:solidFill>
                  <a:prstClr val="black"/>
                </a:solidFill>
                <a:latin typeface="Arial"/>
                <a:cs typeface="Arial"/>
              </a:rPr>
              <a:t>F</a:t>
            </a:r>
            <a:r>
              <a:rPr sz="2100" spc="-60" dirty="0">
                <a:solidFill>
                  <a:prstClr val="black"/>
                </a:solidFill>
                <a:latin typeface="Arial"/>
                <a:cs typeface="Arial"/>
              </a:rPr>
              <a:t>o</a:t>
            </a:r>
            <a:r>
              <a:rPr sz="2100" spc="-64" dirty="0">
                <a:solidFill>
                  <a:prstClr val="black"/>
                </a:solidFill>
                <a:latin typeface="Arial"/>
                <a:cs typeface="Arial"/>
              </a:rPr>
              <a:t>o</a:t>
            </a:r>
            <a:r>
              <a:rPr sz="2100" spc="-60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21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sz="2100" spc="-105" dirty="0">
                <a:solidFill>
                  <a:prstClr val="black"/>
                </a:solidFill>
                <a:latin typeface="Arial"/>
                <a:cs typeface="Arial"/>
              </a:rPr>
              <a:t>a</a:t>
            </a:r>
            <a:r>
              <a:rPr sz="2100" spc="-98"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z="2100" spc="-60" dirty="0">
                <a:solidFill>
                  <a:prstClr val="black"/>
                </a:solidFill>
                <a:latin typeface="Arial"/>
                <a:cs typeface="Arial"/>
              </a:rPr>
              <a:t>d</a:t>
            </a:r>
            <a:r>
              <a:rPr sz="2100" dirty="0">
                <a:solidFill>
                  <a:prstClr val="black"/>
                </a:solidFill>
                <a:latin typeface="Arial"/>
                <a:cs typeface="Arial"/>
              </a:rPr>
              <a:t>	</a:t>
            </a:r>
            <a:r>
              <a:rPr sz="2100" spc="-49" dirty="0">
                <a:solidFill>
                  <a:prstClr val="black"/>
                </a:solidFill>
                <a:latin typeface="Arial"/>
                <a:cs typeface="Arial"/>
              </a:rPr>
              <a:t>Agricul</a:t>
            </a:r>
            <a:r>
              <a:rPr sz="2100" spc="-41" dirty="0">
                <a:solidFill>
                  <a:prstClr val="black"/>
                </a:solidFill>
                <a:latin typeface="Arial"/>
                <a:cs typeface="Arial"/>
              </a:rPr>
              <a:t>t</a:t>
            </a:r>
            <a:r>
              <a:rPr sz="2100" spc="-23" dirty="0">
                <a:solidFill>
                  <a:prstClr val="black"/>
                </a:solidFill>
                <a:latin typeface="Arial"/>
                <a:cs typeface="Arial"/>
              </a:rPr>
              <a:t>u</a:t>
            </a:r>
            <a:r>
              <a:rPr sz="2100" spc="-38" dirty="0">
                <a:solidFill>
                  <a:prstClr val="black"/>
                </a:solidFill>
                <a:latin typeface="Arial"/>
                <a:cs typeface="Arial"/>
              </a:rPr>
              <a:t>r</a:t>
            </a:r>
            <a:r>
              <a:rPr sz="2100" spc="-79" dirty="0">
                <a:solidFill>
                  <a:prstClr val="black"/>
                </a:solidFill>
                <a:latin typeface="Arial"/>
                <a:cs typeface="Arial"/>
              </a:rPr>
              <a:t>e  </a:t>
            </a:r>
            <a:r>
              <a:rPr sz="2100" spc="-94" dirty="0">
                <a:solidFill>
                  <a:prstClr val="black"/>
                </a:solidFill>
                <a:latin typeface="Arial"/>
                <a:cs typeface="Arial"/>
              </a:rPr>
              <a:t>(Extension</a:t>
            </a:r>
            <a:r>
              <a:rPr sz="2100" spc="-1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79" dirty="0">
                <a:solidFill>
                  <a:prstClr val="black"/>
                </a:solidFill>
                <a:latin typeface="Arial"/>
                <a:cs typeface="Arial"/>
              </a:rPr>
              <a:t>Officers)</a:t>
            </a:r>
            <a:endParaRPr sz="2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286251" y="2571751"/>
            <a:ext cx="4972049" cy="3143249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49758" y="857250"/>
            <a:ext cx="2571750" cy="5715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623560" y="858392"/>
            <a:ext cx="2891790" cy="48920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4854" y="1802321"/>
            <a:ext cx="7158038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161" dirty="0">
                <a:latin typeface="Arial"/>
                <a:cs typeface="Arial"/>
              </a:rPr>
              <a:t>Problems/Challenges </a:t>
            </a:r>
            <a:r>
              <a:rPr sz="3300" spc="-150" dirty="0">
                <a:latin typeface="Arial"/>
                <a:cs typeface="Arial"/>
              </a:rPr>
              <a:t>and </a:t>
            </a:r>
            <a:r>
              <a:rPr sz="3300" spc="-172" dirty="0">
                <a:latin typeface="Arial"/>
                <a:cs typeface="Arial"/>
              </a:rPr>
              <a:t>Measures</a:t>
            </a:r>
            <a:r>
              <a:rPr sz="3300" spc="-240" dirty="0">
                <a:latin typeface="Arial"/>
                <a:cs typeface="Arial"/>
              </a:rPr>
              <a:t> </a:t>
            </a:r>
            <a:r>
              <a:rPr sz="3300" spc="-131" dirty="0">
                <a:latin typeface="Arial"/>
                <a:cs typeface="Arial"/>
              </a:rPr>
              <a:t>taken</a:t>
            </a:r>
            <a:endParaRPr sz="33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7705" y="2863711"/>
            <a:ext cx="3446621" cy="1864293"/>
          </a:xfrm>
          <a:prstGeom prst="rect">
            <a:avLst/>
          </a:prstGeom>
        </p:spPr>
        <p:txBody>
          <a:bodyPr vert="horz" wrap="square" lIns="0" tIns="73343" rIns="0" bIns="0" rtlCol="0">
            <a:spAutoFit/>
          </a:bodyPr>
          <a:lstStyle/>
          <a:p>
            <a:pPr marL="180975" indent="-171450" defTabSz="685800">
              <a:spcBef>
                <a:spcPts val="578"/>
              </a:spcBef>
              <a:buFontTx/>
              <a:buChar char="•"/>
              <a:tabLst>
                <a:tab pos="181451" algn="l"/>
              </a:tabLst>
            </a:pPr>
            <a:r>
              <a:rPr sz="2100" spc="-64" dirty="0">
                <a:solidFill>
                  <a:prstClr val="black"/>
                </a:solidFill>
                <a:latin typeface="Arial"/>
                <a:cs typeface="Arial"/>
              </a:rPr>
              <a:t>Theft</a:t>
            </a:r>
            <a:r>
              <a:rPr sz="2100" spc="-116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236" dirty="0">
                <a:solidFill>
                  <a:prstClr val="black"/>
                </a:solidFill>
                <a:latin typeface="Arial"/>
                <a:cs typeface="Arial"/>
              </a:rPr>
              <a:t>Cases</a:t>
            </a:r>
            <a:endParaRPr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506"/>
              </a:spcBef>
              <a:buFontTx/>
              <a:buChar char="•"/>
              <a:tabLst>
                <a:tab pos="181451" algn="l"/>
              </a:tabLst>
            </a:pPr>
            <a:r>
              <a:rPr sz="2100" spc="-75" dirty="0">
                <a:solidFill>
                  <a:prstClr val="black"/>
                </a:solidFill>
                <a:latin typeface="Arial"/>
                <a:cs typeface="Arial"/>
              </a:rPr>
              <a:t>Water </a:t>
            </a:r>
            <a:r>
              <a:rPr sz="2100" spc="-98" dirty="0">
                <a:solidFill>
                  <a:prstClr val="black"/>
                </a:solidFill>
                <a:latin typeface="Arial"/>
                <a:cs typeface="Arial"/>
              </a:rPr>
              <a:t>crisis </a:t>
            </a:r>
            <a:r>
              <a:rPr sz="2100" spc="-30" dirty="0">
                <a:solidFill>
                  <a:prstClr val="black"/>
                </a:solidFill>
                <a:latin typeface="Arial"/>
                <a:cs typeface="Arial"/>
              </a:rPr>
              <a:t>at </a:t>
            </a:r>
            <a:r>
              <a:rPr sz="2100" spc="-120" dirty="0">
                <a:solidFill>
                  <a:prstClr val="black"/>
                </a:solidFill>
                <a:latin typeface="Arial"/>
                <a:cs typeface="Arial"/>
              </a:rPr>
              <a:t>Chehoyi</a:t>
            </a:r>
            <a:r>
              <a:rPr sz="2100" spc="-2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13" dirty="0">
                <a:solidFill>
                  <a:prstClr val="black"/>
                </a:solidFill>
                <a:latin typeface="Arial"/>
                <a:cs typeface="Arial"/>
              </a:rPr>
              <a:t>No2</a:t>
            </a:r>
            <a:endParaRPr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495"/>
              </a:spcBef>
              <a:buFontTx/>
              <a:buChar char="•"/>
              <a:tabLst>
                <a:tab pos="181451" algn="l"/>
              </a:tabLst>
            </a:pPr>
            <a:r>
              <a:rPr sz="2100" spc="-153" dirty="0">
                <a:solidFill>
                  <a:prstClr val="black"/>
                </a:solidFill>
                <a:latin typeface="Arial"/>
                <a:cs typeface="Arial"/>
              </a:rPr>
              <a:t>Cost </a:t>
            </a:r>
            <a:r>
              <a:rPr sz="2100" spc="-8" dirty="0">
                <a:solidFill>
                  <a:prstClr val="black"/>
                </a:solidFill>
                <a:latin typeface="Arial"/>
                <a:cs typeface="Arial"/>
              </a:rPr>
              <a:t>of</a:t>
            </a:r>
            <a:r>
              <a:rPr sz="2100" spc="-6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34" dirty="0">
                <a:solidFill>
                  <a:prstClr val="black"/>
                </a:solidFill>
                <a:latin typeface="Arial"/>
                <a:cs typeface="Arial"/>
              </a:rPr>
              <a:t>fuel</a:t>
            </a:r>
            <a:endParaRPr sz="2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80975" marR="3810" indent="-171450" defTabSz="685800">
              <a:lnSpc>
                <a:spcPts val="2265"/>
              </a:lnSpc>
              <a:spcBef>
                <a:spcPts val="784"/>
              </a:spcBef>
              <a:buFontTx/>
              <a:buChar char="•"/>
              <a:tabLst>
                <a:tab pos="181451" algn="l"/>
              </a:tabLst>
            </a:pPr>
            <a:r>
              <a:rPr sz="2100" spc="-98" dirty="0">
                <a:solidFill>
                  <a:prstClr val="black"/>
                </a:solidFill>
                <a:latin typeface="Arial"/>
                <a:cs typeface="Arial"/>
              </a:rPr>
              <a:t>Faulty </a:t>
            </a:r>
            <a:r>
              <a:rPr sz="2100" spc="-86" dirty="0">
                <a:solidFill>
                  <a:prstClr val="black"/>
                </a:solidFill>
                <a:latin typeface="Arial"/>
                <a:cs typeface="Arial"/>
              </a:rPr>
              <a:t>Generator </a:t>
            </a:r>
            <a:r>
              <a:rPr sz="2100" spc="-113" dirty="0">
                <a:solidFill>
                  <a:prstClr val="black"/>
                </a:solidFill>
                <a:latin typeface="Arial"/>
                <a:cs typeface="Arial"/>
              </a:rPr>
              <a:t>(Late </a:t>
            </a:r>
            <a:r>
              <a:rPr sz="2100" spc="-38" dirty="0">
                <a:solidFill>
                  <a:prstClr val="black"/>
                </a:solidFill>
                <a:latin typeface="Arial"/>
                <a:cs typeface="Arial"/>
              </a:rPr>
              <a:t>start</a:t>
            </a:r>
            <a:r>
              <a:rPr sz="2100" spc="-18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8" dirty="0">
                <a:solidFill>
                  <a:prstClr val="black"/>
                </a:solidFill>
                <a:latin typeface="Arial"/>
                <a:cs typeface="Arial"/>
              </a:rPr>
              <a:t>of  </a:t>
            </a:r>
            <a:r>
              <a:rPr sz="2100" dirty="0">
                <a:solidFill>
                  <a:prstClr val="black"/>
                </a:solidFill>
                <a:latin typeface="Arial"/>
                <a:cs typeface="Arial"/>
              </a:rPr>
              <a:t>trial </a:t>
            </a:r>
            <a:r>
              <a:rPr sz="2100" spc="-26" dirty="0">
                <a:solidFill>
                  <a:prstClr val="black"/>
                </a:solidFill>
                <a:latin typeface="Arial"/>
                <a:cs typeface="Arial"/>
              </a:rPr>
              <a:t>in </a:t>
            </a:r>
            <a:r>
              <a:rPr sz="2100" spc="-116" dirty="0">
                <a:solidFill>
                  <a:prstClr val="black"/>
                </a:solidFill>
                <a:latin typeface="Arial"/>
                <a:cs typeface="Arial"/>
              </a:rPr>
              <a:t>Hub2 </a:t>
            </a:r>
            <a:r>
              <a:rPr sz="2100" spc="-30" dirty="0">
                <a:solidFill>
                  <a:prstClr val="black"/>
                </a:solidFill>
                <a:latin typeface="Arial"/>
                <a:cs typeface="Arial"/>
              </a:rPr>
              <a:t>at</a:t>
            </a:r>
            <a:r>
              <a:rPr sz="2100" spc="-28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16" dirty="0">
                <a:solidFill>
                  <a:prstClr val="black"/>
                </a:solidFill>
                <a:latin typeface="Arial"/>
                <a:cs typeface="Arial"/>
              </a:rPr>
              <a:t>Tekuri)</a:t>
            </a:r>
            <a:endParaRPr sz="2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88872" y="2793702"/>
            <a:ext cx="3294221" cy="1172276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180975" indent="-171450" defTabSz="685800">
              <a:spcBef>
                <a:spcPts val="581"/>
              </a:spcBef>
              <a:buFontTx/>
              <a:buChar char="•"/>
              <a:tabLst>
                <a:tab pos="180975" algn="l"/>
              </a:tabLst>
            </a:pPr>
            <a:r>
              <a:rPr sz="2100" spc="-86" dirty="0">
                <a:solidFill>
                  <a:prstClr val="black"/>
                </a:solidFill>
                <a:latin typeface="Arial"/>
                <a:cs typeface="Arial"/>
              </a:rPr>
              <a:t>Management</a:t>
            </a:r>
            <a:r>
              <a:rPr sz="2100" spc="-10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79" dirty="0">
                <a:solidFill>
                  <a:prstClr val="black"/>
                </a:solidFill>
                <a:latin typeface="Arial"/>
                <a:cs typeface="Arial"/>
              </a:rPr>
              <a:t>Committee</a:t>
            </a:r>
            <a:endParaRPr sz="210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506"/>
              </a:spcBef>
              <a:buFontTx/>
              <a:buChar char="•"/>
              <a:tabLst>
                <a:tab pos="180975" algn="l"/>
              </a:tabLst>
            </a:pPr>
            <a:r>
              <a:rPr sz="2100" spc="-41" dirty="0">
                <a:solidFill>
                  <a:prstClr val="black"/>
                </a:solidFill>
                <a:latin typeface="Arial"/>
                <a:cs typeface="Arial"/>
              </a:rPr>
              <a:t>Intervention </a:t>
            </a:r>
            <a:r>
              <a:rPr sz="2100" spc="-94" dirty="0">
                <a:solidFill>
                  <a:prstClr val="black"/>
                </a:solidFill>
                <a:latin typeface="Arial"/>
                <a:cs typeface="Arial"/>
              </a:rPr>
              <a:t>moved </a:t>
            </a:r>
            <a:r>
              <a:rPr sz="2100" spc="15" dirty="0">
                <a:solidFill>
                  <a:prstClr val="black"/>
                </a:solidFill>
                <a:latin typeface="Arial"/>
                <a:cs typeface="Arial"/>
              </a:rPr>
              <a:t>to</a:t>
            </a:r>
            <a:r>
              <a:rPr sz="2100" spc="-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13" dirty="0">
                <a:solidFill>
                  <a:prstClr val="black"/>
                </a:solidFill>
                <a:latin typeface="Arial"/>
                <a:cs typeface="Arial"/>
              </a:rPr>
              <a:t>Bonia</a:t>
            </a:r>
            <a:endParaRPr sz="2100">
              <a:solidFill>
                <a:prstClr val="black"/>
              </a:solidFill>
              <a:latin typeface="Arial"/>
              <a:cs typeface="Arial"/>
            </a:endParaRPr>
          </a:p>
          <a:p>
            <a:pPr marL="180975" indent="-171450" defTabSz="685800">
              <a:spcBef>
                <a:spcPts val="495"/>
              </a:spcBef>
              <a:buFontTx/>
              <a:buChar char="•"/>
              <a:tabLst>
                <a:tab pos="180975" algn="l"/>
              </a:tabLst>
            </a:pPr>
            <a:r>
              <a:rPr sz="2100" spc="-60" dirty="0">
                <a:solidFill>
                  <a:prstClr val="black"/>
                </a:solidFill>
                <a:latin typeface="Arial"/>
                <a:cs typeface="Arial"/>
              </a:rPr>
              <a:t>Electricity </a:t>
            </a:r>
            <a:r>
              <a:rPr sz="2100" spc="-53" dirty="0">
                <a:solidFill>
                  <a:prstClr val="black"/>
                </a:solidFill>
                <a:latin typeface="Arial"/>
                <a:cs typeface="Arial"/>
              </a:rPr>
              <a:t>relatively</a:t>
            </a:r>
            <a:r>
              <a:rPr sz="2100" spc="-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100" spc="-101" dirty="0">
                <a:solidFill>
                  <a:prstClr val="black"/>
                </a:solidFill>
                <a:latin typeface="Arial"/>
                <a:cs typeface="Arial"/>
              </a:rPr>
              <a:t>cheaper</a:t>
            </a:r>
            <a:endParaRPr sz="21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49758" y="857250"/>
            <a:ext cx="2571750" cy="56121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680710" y="929259"/>
            <a:ext cx="2891790" cy="48920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object 4"/>
          <p:cNvSpPr/>
          <p:nvPr/>
        </p:nvSpPr>
        <p:spPr>
          <a:xfrm>
            <a:off x="0" y="857251"/>
            <a:ext cx="9144000" cy="7325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75891" y="1905000"/>
            <a:ext cx="76200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156834"/>
                </a:solidFill>
                <a:latin typeface="Gill Sans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8501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18821" y="0"/>
            <a:ext cx="4493046" cy="1219200"/>
          </a:xfrm>
        </p:spPr>
        <p:txBody>
          <a:bodyPr/>
          <a:lstStyle/>
          <a:p>
            <a:pPr marL="0">
              <a:spcBef>
                <a:spcPts val="0"/>
              </a:spcBef>
            </a:pPr>
            <a:r>
              <a:rPr lang="en-US" sz="2400" dirty="0">
                <a:latin typeface="+mn-lt"/>
              </a:rPr>
              <a:t>Figure 1. Farmer preference for groundnut spacing in northern Ghana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1B35ADB-1D83-4F92-ADF9-ED032E390A8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3452911"/>
              </p:ext>
            </p:extLst>
          </p:nvPr>
        </p:nvGraphicFramePr>
        <p:xfrm>
          <a:off x="12853" y="76200"/>
          <a:ext cx="4493046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6FC3599-A46C-49E8-BFE9-9DB9CA210E8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778305"/>
              </p:ext>
            </p:extLst>
          </p:nvPr>
        </p:nvGraphicFramePr>
        <p:xfrm>
          <a:off x="31214" y="3783836"/>
          <a:ext cx="44958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FCC1991F-9C62-42DA-B7DC-65D07870D3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118318"/>
              </p:ext>
            </p:extLst>
          </p:nvPr>
        </p:nvGraphicFramePr>
        <p:xfrm>
          <a:off x="4541520" y="2145536"/>
          <a:ext cx="4556576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8085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81" y="2057400"/>
            <a:ext cx="8915400" cy="8382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2. Feed intake and growth performance of sheep as affected by groundnut plant spacing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D59275-593D-460B-AE02-715788333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242976"/>
              </p:ext>
            </p:extLst>
          </p:nvPr>
        </p:nvGraphicFramePr>
        <p:xfrm>
          <a:off x="76199" y="2895600"/>
          <a:ext cx="9058620" cy="2200275"/>
        </p:xfrm>
        <a:graphic>
          <a:graphicData uri="http://schemas.openxmlformats.org/drawingml/2006/table">
            <a:tbl>
              <a:tblPr firstRow="1" firstCol="1" bandRow="1"/>
              <a:tblGrid>
                <a:gridCol w="1758214">
                  <a:extLst>
                    <a:ext uri="{9D8B030D-6E8A-4147-A177-3AD203B41FA5}">
                      <a16:colId xmlns:a16="http://schemas.microsoft.com/office/drawing/2014/main" val="4064668192"/>
                    </a:ext>
                  </a:extLst>
                </a:gridCol>
                <a:gridCol w="1273150">
                  <a:extLst>
                    <a:ext uri="{9D8B030D-6E8A-4147-A177-3AD203B41FA5}">
                      <a16:colId xmlns:a16="http://schemas.microsoft.com/office/drawing/2014/main" val="3457122865"/>
                    </a:ext>
                  </a:extLst>
                </a:gridCol>
                <a:gridCol w="1660747">
                  <a:extLst>
                    <a:ext uri="{9D8B030D-6E8A-4147-A177-3AD203B41FA5}">
                      <a16:colId xmlns:a16="http://schemas.microsoft.com/office/drawing/2014/main" val="3292107141"/>
                    </a:ext>
                  </a:extLst>
                </a:gridCol>
                <a:gridCol w="1576301">
                  <a:extLst>
                    <a:ext uri="{9D8B030D-6E8A-4147-A177-3AD203B41FA5}">
                      <a16:colId xmlns:a16="http://schemas.microsoft.com/office/drawing/2014/main" val="2187901198"/>
                    </a:ext>
                  </a:extLst>
                </a:gridCol>
                <a:gridCol w="1528881">
                  <a:extLst>
                    <a:ext uri="{9D8B030D-6E8A-4147-A177-3AD203B41FA5}">
                      <a16:colId xmlns:a16="http://schemas.microsoft.com/office/drawing/2014/main" val="732139140"/>
                    </a:ext>
                  </a:extLst>
                </a:gridCol>
                <a:gridCol w="1261327">
                  <a:extLst>
                    <a:ext uri="{9D8B030D-6E8A-4147-A177-3AD203B41FA5}">
                      <a16:colId xmlns:a16="http://schemas.microsoft.com/office/drawing/2014/main" val="1813759322"/>
                    </a:ext>
                  </a:extLst>
                </a:gridCol>
              </a:tblGrid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Spacing (cm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Intake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Initial 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Wt (kg)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Final wt (kg)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Wt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gain (kg)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ADG (g/d)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108696"/>
                  </a:ext>
                </a:extLst>
              </a:tr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996726"/>
                  </a:ext>
                </a:extLst>
              </a:tr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142427"/>
                  </a:ext>
                </a:extLst>
              </a:tr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836518"/>
                  </a:ext>
                </a:extLst>
              </a:tr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75x15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2893838"/>
                  </a:ext>
                </a:extLst>
              </a:tr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s.e.m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79.2</a:t>
                      </a:r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GH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064265"/>
                  </a:ext>
                </a:extLst>
              </a:tr>
              <a:tr h="30342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P-value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ns</a:t>
                      </a:r>
                      <a:endParaRPr lang="en-GH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04024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02D1B61-1D2F-4B5E-8DA4-CF858BC8A408}"/>
              </a:ext>
            </a:extLst>
          </p:cNvPr>
          <p:cNvSpPr txBox="1"/>
          <p:nvPr/>
        </p:nvSpPr>
        <p:spPr>
          <a:xfrm>
            <a:off x="9181" y="5095875"/>
            <a:ext cx="393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aseline="30000" dirty="0"/>
              <a:t>1</a:t>
            </a:r>
            <a:r>
              <a:rPr lang="en-US" dirty="0"/>
              <a:t>Weight and </a:t>
            </a:r>
            <a:r>
              <a:rPr lang="en-US" baseline="30000" dirty="0"/>
              <a:t>2</a:t>
            </a:r>
            <a:r>
              <a:rPr lang="en-US" dirty="0"/>
              <a:t>Average daily weight gain</a:t>
            </a:r>
            <a:endParaRPr lang="en-GH" dirty="0"/>
          </a:p>
        </p:txBody>
      </p:sp>
    </p:spTree>
    <p:extLst>
      <p:ext uri="{BB962C8B-B14F-4D97-AF65-F5344CB8AC3E}">
        <p14:creationId xmlns:p14="http://schemas.microsoft.com/office/powerpoint/2010/main" val="1082018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0C3052-B1F8-8E49-8FD3-2304F0BABB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" y="1412747"/>
            <a:ext cx="9067800" cy="762000"/>
          </a:xfrm>
        </p:spPr>
        <p:txBody>
          <a:bodyPr/>
          <a:lstStyle/>
          <a:p>
            <a:r>
              <a:rPr lang="en-US" sz="2400" dirty="0">
                <a:latin typeface="+mn-lt"/>
              </a:rPr>
              <a:t>Table 3. Labor requirement for groundnut production at different plant spacing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B86931-B4E0-4950-AC66-C2D9D18413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53603"/>
              </p:ext>
            </p:extLst>
          </p:nvPr>
        </p:nvGraphicFramePr>
        <p:xfrm>
          <a:off x="380999" y="2362199"/>
          <a:ext cx="8077201" cy="1869948"/>
        </p:xfrm>
        <a:graphic>
          <a:graphicData uri="http://schemas.openxmlformats.org/drawingml/2006/table">
            <a:tbl>
              <a:tblPr firstRow="1" firstCol="1" bandRow="1"/>
              <a:tblGrid>
                <a:gridCol w="1821330">
                  <a:extLst>
                    <a:ext uri="{9D8B030D-6E8A-4147-A177-3AD203B41FA5}">
                      <a16:colId xmlns:a16="http://schemas.microsoft.com/office/drawing/2014/main" val="3632597435"/>
                    </a:ext>
                  </a:extLst>
                </a:gridCol>
                <a:gridCol w="1976159">
                  <a:extLst>
                    <a:ext uri="{9D8B030D-6E8A-4147-A177-3AD203B41FA5}">
                      <a16:colId xmlns:a16="http://schemas.microsoft.com/office/drawing/2014/main" val="13853191"/>
                    </a:ext>
                  </a:extLst>
                </a:gridCol>
                <a:gridCol w="2139856">
                  <a:extLst>
                    <a:ext uri="{9D8B030D-6E8A-4147-A177-3AD203B41FA5}">
                      <a16:colId xmlns:a16="http://schemas.microsoft.com/office/drawing/2014/main" val="1154901708"/>
                    </a:ext>
                  </a:extLst>
                </a:gridCol>
                <a:gridCol w="2139856">
                  <a:extLst>
                    <a:ext uri="{9D8B030D-6E8A-4147-A177-3AD203B41FA5}">
                      <a16:colId xmlns:a16="http://schemas.microsoft.com/office/drawing/2014/main" val="2570024063"/>
                    </a:ext>
                  </a:extLst>
                </a:gridCol>
              </a:tblGrid>
              <a:tr h="26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 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Labor (days/ha)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906206"/>
                  </a:ext>
                </a:extLst>
              </a:tr>
              <a:tr h="26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 Spacing (cm</a:t>
                      </a:r>
                      <a:r>
                        <a:rPr lang="en-US" sz="2000" baseline="30000" dirty="0">
                          <a:effectLst/>
                          <a:latin typeface="+mn-lt"/>
                        </a:rPr>
                        <a:t>2</a:t>
                      </a:r>
                      <a:r>
                        <a:rPr lang="en-US" sz="2000" dirty="0">
                          <a:effectLst/>
                          <a:latin typeface="+mn-lt"/>
                        </a:rPr>
                        <a:t>)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Weeding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Other activities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Total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16851"/>
                  </a:ext>
                </a:extLst>
              </a:tr>
              <a:tr h="26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30x15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442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577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1019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875955"/>
                  </a:ext>
                </a:extLst>
              </a:tr>
              <a:tr h="26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45x15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444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501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945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5158445"/>
                  </a:ext>
                </a:extLst>
              </a:tr>
              <a:tr h="26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60x15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465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448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913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704470"/>
                  </a:ext>
                </a:extLst>
              </a:tr>
              <a:tr h="26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75x15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+mn-lt"/>
                        </a:rPr>
                        <a:t>489</a:t>
                      </a:r>
                      <a:endParaRPr lang="en-US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316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805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7737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4A0360A-12C8-4AB3-8ABE-CFA57B24D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841383"/>
              </p:ext>
            </p:extLst>
          </p:nvPr>
        </p:nvGraphicFramePr>
        <p:xfrm>
          <a:off x="381000" y="4419600"/>
          <a:ext cx="8077200" cy="2250947"/>
        </p:xfrm>
        <a:graphic>
          <a:graphicData uri="http://schemas.openxmlformats.org/drawingml/2006/table">
            <a:tbl>
              <a:tblPr firstRow="1" firstCol="1" bandRow="1"/>
              <a:tblGrid>
                <a:gridCol w="1828802">
                  <a:extLst>
                    <a:ext uri="{9D8B030D-6E8A-4147-A177-3AD203B41FA5}">
                      <a16:colId xmlns:a16="http://schemas.microsoft.com/office/drawing/2014/main" val="2416106273"/>
                    </a:ext>
                  </a:extLst>
                </a:gridCol>
                <a:gridCol w="2057398">
                  <a:extLst>
                    <a:ext uri="{9D8B030D-6E8A-4147-A177-3AD203B41FA5}">
                      <a16:colId xmlns:a16="http://schemas.microsoft.com/office/drawing/2014/main" val="110129084"/>
                    </a:ext>
                  </a:extLst>
                </a:gridCol>
                <a:gridCol w="2109061">
                  <a:extLst>
                    <a:ext uri="{9D8B030D-6E8A-4147-A177-3AD203B41FA5}">
                      <a16:colId xmlns:a16="http://schemas.microsoft.com/office/drawing/2014/main" val="148957164"/>
                    </a:ext>
                  </a:extLst>
                </a:gridCol>
                <a:gridCol w="2081939">
                  <a:extLst>
                    <a:ext uri="{9D8B030D-6E8A-4147-A177-3AD203B41FA5}">
                      <a16:colId xmlns:a16="http://schemas.microsoft.com/office/drawing/2014/main" val="3645799292"/>
                    </a:ext>
                  </a:extLst>
                </a:gridCol>
              </a:tblGrid>
              <a:tr h="380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Labor input, all activities (%)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519581"/>
                  </a:ext>
                </a:extLst>
              </a:tr>
              <a:tr h="277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Spacing (cm</a:t>
                      </a:r>
                      <a:r>
                        <a:rPr lang="en-US" sz="2000" baseline="30000" dirty="0">
                          <a:effectLst/>
                        </a:rPr>
                        <a:t>2</a:t>
                      </a:r>
                      <a:r>
                        <a:rPr lang="en-US" sz="2000" dirty="0">
                          <a:effectLst/>
                        </a:rPr>
                        <a:t>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Men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Women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Children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6900093"/>
                  </a:ext>
                </a:extLst>
              </a:tr>
              <a:tr h="277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30x15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190797"/>
                  </a:ext>
                </a:extLst>
              </a:tr>
              <a:tr h="277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45x15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6095386"/>
                  </a:ext>
                </a:extLst>
              </a:tr>
              <a:tr h="277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60x15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422470"/>
                  </a:ext>
                </a:extLst>
              </a:tr>
              <a:tr h="277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</a:rPr>
                        <a:t>75x15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40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16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5049042"/>
                  </a:ext>
                </a:extLst>
              </a:tr>
              <a:tr h="2771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Over all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42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41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8100" marR="38100" algn="ctr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000" b="1" dirty="0">
                          <a:effectLst/>
                        </a:rPr>
                        <a:t>16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121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109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272171"/>
            <a:ext cx="8648700" cy="381002"/>
          </a:xfrm>
        </p:spPr>
        <p:txBody>
          <a:bodyPr>
            <a:noAutofit/>
          </a:bodyPr>
          <a:lstStyle/>
          <a:p>
            <a:r>
              <a:rPr lang="en-US" sz="2400" dirty="0"/>
              <a:t>Figure  2. Validating Remote Sensing variables with Gauge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1653816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High agreements between gauge and remote sensed (RS) climate data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RS complements sparse gauge network to provide opportunity for spatially explicit agronomic modelling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C2C93-2302-490E-8C06-E1AA87E991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093" y="2705927"/>
            <a:ext cx="4115157" cy="40115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69D32E-F9C4-4098-87ED-F8C5A1C6967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384" y="2669479"/>
            <a:ext cx="4115157" cy="40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59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485" y="1295400"/>
            <a:ext cx="8520629" cy="533400"/>
          </a:xfrm>
          <a:noFill/>
        </p:spPr>
        <p:txBody>
          <a:bodyPr>
            <a:noAutofit/>
          </a:bodyPr>
          <a:lstStyle/>
          <a:p>
            <a:r>
              <a:rPr lang="en-US" sz="2400" dirty="0">
                <a:latin typeface="+mn-lt"/>
              </a:rPr>
              <a:t>Figure 3. Hyper-Local Agro-climatic Zonation (ACZ)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754858"/>
            <a:ext cx="899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Hyper-local ACZ generated from monthly time series of climatic grids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Technologies validated in few trial sites in particular ACZ suitable for scaling-out to full extent of ACZ if climatic conditions are the main limiting factor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EF9820-8AC0-48A2-8E2D-1664E83238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761721"/>
            <a:ext cx="7696199" cy="409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447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frica RISING presentation_templat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B71C4711-9970-464C-BE92-AF95AC7E76C3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B7572A97-F6F0-D241-99AD-81B164C75392}" vid="{35B6F308-29BA-1E43-A35F-D76411067678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ED7DE2DF-E474-4BAC-9361-5826CB4712A3}" vid="{1374483B-9A9E-4D79-9057-3943A17399E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fca73bb26319a383f0ca6a4bffdc501e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eff026812a92945e04c02a7a0b9b476f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3E26CE0-AB66-4F91-BD00-58CA3546E3E5}">
  <ds:schemaRefs>
    <ds:schemaRef ds:uri="http://purl.org/dc/dcmitype/"/>
    <ds:schemaRef ds:uri="9f5e9607-a28b-487e-b093-da60e75ee109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F0FE609-6AC4-4983-BBB6-959006EDF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851436-67EF-41C7-86D1-3904960B83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Africa RISING presentation_template</Template>
  <TotalTime>1441</TotalTime>
  <Words>2813</Words>
  <Application>Microsoft Macintosh PowerPoint</Application>
  <PresentationFormat>On-screen Show (4:3)</PresentationFormat>
  <Paragraphs>859</Paragraphs>
  <Slides>46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7" baseType="lpstr">
      <vt:lpstr>Arial</vt:lpstr>
      <vt:lpstr>Calibri</vt:lpstr>
      <vt:lpstr>Gill Sans</vt:lpstr>
      <vt:lpstr>Times New Roman</vt:lpstr>
      <vt:lpstr>Trebuchet MS</vt:lpstr>
      <vt:lpstr>Wingdings</vt:lpstr>
      <vt:lpstr>Africa RISING presentation_template</vt:lpstr>
      <vt:lpstr>1_Custom Design</vt:lpstr>
      <vt:lpstr>2_Custom Design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Figure  2. Validating Remote Sensing variables with Gauge</vt:lpstr>
      <vt:lpstr>Figure 3. Hyper-Local Agro-climatic Zonation (ACZ)</vt:lpstr>
      <vt:lpstr>Figure 4 Monitoring spatial trends of climate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Sub-activity GH111A-1804-1: Identification of varieties of vegetable crop  species adapted to the Upper East and Northern Regions of Ghana  under rainfed conditions</vt:lpstr>
      <vt:lpstr>Sub-activity GH111A-1804-1</vt:lpstr>
      <vt:lpstr>Sub-activity GH111A-1804-1- Dry season </vt:lpstr>
      <vt:lpstr>Sub-activity GH111A-1804-1 - Dry season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Objective:</vt:lpstr>
      <vt:lpstr>Sub-activity GH111A-1804-1</vt:lpstr>
      <vt:lpstr>Sub-activity GH111A-1804-1</vt:lpstr>
      <vt:lpstr>1.1 Sub-activity GH111A-1804-3:  Improve the capacity of vegetable  farmers on vegetable gardening and post-harvest techniques</vt:lpstr>
      <vt:lpstr>Oversight Visit</vt:lpstr>
      <vt:lpstr>PowerPoint Presentation</vt:lpstr>
      <vt:lpstr>PowerPoint Presentation</vt:lpstr>
      <vt:lpstr>Collaborative work</vt:lpstr>
      <vt:lpstr>Problems/Challenges and Measures taken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Jonathan Odhong', IITA</dc:creator>
  <cp:lastModifiedBy>Jonathan Odhong', IITA</cp:lastModifiedBy>
  <cp:revision>86</cp:revision>
  <cp:lastPrinted>2011-10-06T11:45:23Z</cp:lastPrinted>
  <dcterms:created xsi:type="dcterms:W3CDTF">2018-05-19T10:21:56Z</dcterms:created>
  <dcterms:modified xsi:type="dcterms:W3CDTF">2019-06-02T06:40:38Z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